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7" r:id="rId12"/>
    <p:sldId id="266" r:id="rId13"/>
    <p:sldId id="268" r:id="rId14"/>
    <p:sldId id="269" r:id="rId15"/>
    <p:sldId id="270" r:id="rId16"/>
    <p:sldId id="272" r:id="rId17"/>
    <p:sldId id="273" r:id="rId18"/>
    <p:sldId id="274" r:id="rId19"/>
  </p:sldIdLst>
  <p:sldSz cx="9145588" cy="6859588"/>
  <p:notesSz cx="6797675" cy="987425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495" autoAdjust="0"/>
  </p:normalViewPr>
  <p:slideViewPr>
    <p:cSldViewPr>
      <p:cViewPr>
        <p:scale>
          <a:sx n="90" d="100"/>
          <a:sy n="90" d="100"/>
        </p:scale>
        <p:origin x="-804" y="-72"/>
      </p:cViewPr>
      <p:guideLst>
        <p:guide orient="horz" pos="2161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239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239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r">
              <a:defRPr sz="1200"/>
            </a:lvl1pPr>
          </a:lstStyle>
          <a:p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9435"/>
            <a:ext cx="2945659" cy="493239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379435"/>
            <a:ext cx="2945659" cy="493239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r">
              <a:defRPr sz="1200"/>
            </a:lvl1pPr>
          </a:lstStyle>
          <a:p>
            <a:fld id="{A394983B-27C1-468D-9B5D-2043EBEC216F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729036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295" cy="49348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195" y="1"/>
            <a:ext cx="2946388" cy="49348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690385"/>
            <a:ext cx="5438140" cy="444364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8464"/>
            <a:ext cx="2945295" cy="4934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195" y="9378464"/>
            <a:ext cx="2946388" cy="4934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970F46-7CD5-4A26-B037-ED24F2C4241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1239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70F46-7CD5-4A26-B037-ED24F2C42413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30275" y="739775"/>
            <a:ext cx="4937125" cy="370363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  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70F46-7CD5-4A26-B037-ED24F2C42413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507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角丸四角形 14"/>
          <p:cNvSpPr/>
          <p:nvPr/>
        </p:nvSpPr>
        <p:spPr>
          <a:xfrm>
            <a:off x="304854" y="329261"/>
            <a:ext cx="8533536" cy="6198254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角丸四角形 9"/>
          <p:cNvSpPr/>
          <p:nvPr/>
        </p:nvSpPr>
        <p:spPr>
          <a:xfrm>
            <a:off x="418670" y="434263"/>
            <a:ext cx="8308251" cy="310968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タイトル 4"/>
          <p:cNvSpPr>
            <a:spLocks noGrp="1"/>
          </p:cNvSpPr>
          <p:nvPr>
            <p:ph type="ctrTitle"/>
          </p:nvPr>
        </p:nvSpPr>
        <p:spPr>
          <a:xfrm>
            <a:off x="722502" y="1820627"/>
            <a:ext cx="7773750" cy="1829224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0" name="サブタイトル 19"/>
          <p:cNvSpPr>
            <a:spLocks noGrp="1"/>
          </p:cNvSpPr>
          <p:nvPr>
            <p:ph type="subTitle" idx="1"/>
          </p:nvPr>
        </p:nvSpPr>
        <p:spPr>
          <a:xfrm>
            <a:off x="722502" y="3685886"/>
            <a:ext cx="7773750" cy="914611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B6CA2-588C-4006-B7FD-B0D3F2523242}" type="datetime1">
              <a:rPr lang="th-TH" smtClean="0"/>
              <a:t>28/10/61</a:t>
            </a:fld>
            <a:endParaRPr lang="th-TH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447EC1-FC7D-42B6-AEBE-A2AF3AD5B32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3008" y="4984634"/>
            <a:ext cx="8185301" cy="1051803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03008" y="530474"/>
            <a:ext cx="8185301" cy="418892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AEEA12-7A84-4F3F-8F24-E21B0F702C59}" type="datetime1">
              <a:rPr lang="th-TH" smtClean="0"/>
              <a:t>28/10/61</a:t>
            </a:fld>
            <a:endParaRPr lang="th-TH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447EC1-FC7D-42B6-AEBE-A2AF3AD5B32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30552" y="533528"/>
            <a:ext cx="1981544" cy="5259017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3493" y="533527"/>
            <a:ext cx="5944633" cy="5259019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BA153D-67DF-4221-A53E-1CD640BD4E00}" type="datetime1">
              <a:rPr lang="th-TH" smtClean="0"/>
              <a:t>28/10/61</a:t>
            </a:fld>
            <a:endParaRPr lang="th-TH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447EC1-FC7D-42B6-AEBE-A2AF3AD5B32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3008" y="4984634"/>
            <a:ext cx="8185301" cy="1051803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3008" y="530474"/>
            <a:ext cx="8185301" cy="418892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315E09-4F4F-4DC2-882B-48279737989C}" type="datetime1">
              <a:rPr lang="th-TH" smtClean="0"/>
              <a:t>28/10/61</a:t>
            </a:fld>
            <a:endParaRPr lang="th-TH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447EC1-FC7D-42B6-AEBE-A2AF3AD5B32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3"/>
          <p:cNvSpPr/>
          <p:nvPr/>
        </p:nvSpPr>
        <p:spPr>
          <a:xfrm>
            <a:off x="304854" y="329261"/>
            <a:ext cx="8533536" cy="6198254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角丸四角形 10"/>
          <p:cNvSpPr/>
          <p:nvPr/>
        </p:nvSpPr>
        <p:spPr>
          <a:xfrm>
            <a:off x="418670" y="434262"/>
            <a:ext cx="8308251" cy="4342335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426" y="4929757"/>
            <a:ext cx="8185301" cy="676812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8426" y="5625786"/>
            <a:ext cx="8185301" cy="420722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D6C789-0558-4B32-B9EF-BFFFDCB3424B}" type="datetime1">
              <a:rPr lang="th-TH" smtClean="0"/>
              <a:t>28/10/61</a:t>
            </a:fld>
            <a:endParaRPr lang="th-TH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447EC1-FC7D-42B6-AEBE-A2AF3AD5B32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14441" y="530474"/>
            <a:ext cx="3932603" cy="4390136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56186" y="530474"/>
            <a:ext cx="3932603" cy="4390136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0989D4-9866-46F4-B693-FBD1526CEABA}" type="datetime1">
              <a:rPr lang="th-TH" smtClean="0"/>
              <a:t>28/10/61</a:t>
            </a:fld>
            <a:endParaRPr lang="th-TH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447EC1-FC7D-42B6-AEBE-A2AF3AD5B32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3008" y="4984634"/>
            <a:ext cx="8185301" cy="1051803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7329" y="579573"/>
            <a:ext cx="3932603" cy="792346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52977" y="579573"/>
            <a:ext cx="3932603" cy="792346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607329" y="1448135"/>
            <a:ext cx="3932603" cy="3490768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52977" y="1448135"/>
            <a:ext cx="3932603" cy="3490768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576263-DE8C-43C0-B7ED-F095D382F835}" type="datetime1">
              <a:rPr lang="th-TH" smtClean="0"/>
              <a:t>28/10/61</a:t>
            </a:fld>
            <a:endParaRPr lang="th-TH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447EC1-FC7D-42B6-AEBE-A2AF3AD5B32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2AA207-26F2-42FC-AC83-5A0FE47AA459}" type="datetime1">
              <a:rPr lang="th-TH" smtClean="0"/>
              <a:t>28/10/61</a:t>
            </a:fld>
            <a:endParaRPr lang="th-TH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447EC1-FC7D-42B6-AEBE-A2AF3AD5B32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角丸四角形 6"/>
          <p:cNvSpPr/>
          <p:nvPr/>
        </p:nvSpPr>
        <p:spPr>
          <a:xfrm>
            <a:off x="304854" y="329261"/>
            <a:ext cx="8533536" cy="6198254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82896F-4F11-4E97-A0B3-D768CDCCB1CE}" type="datetime1">
              <a:rPr lang="th-TH" smtClean="0"/>
              <a:t>28/10/61</a:t>
            </a:fld>
            <a:endParaRPr lang="th-TH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447EC1-FC7D-42B6-AEBE-A2AF3AD5B32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539747" y="533524"/>
            <a:ext cx="2972316" cy="914611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5539809" y="1448138"/>
            <a:ext cx="2972316" cy="4207086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761505" y="930360"/>
            <a:ext cx="4626963" cy="4725496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C87035-D618-463C-AFCF-154A3D05D752}" type="datetime1">
              <a:rPr lang="th-TH" smtClean="0"/>
              <a:t>28/10/61</a:t>
            </a:fld>
            <a:endParaRPr lang="th-TH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447EC1-FC7D-42B6-AEBE-A2AF3AD5B32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角丸四角形 14"/>
          <p:cNvSpPr/>
          <p:nvPr/>
        </p:nvSpPr>
        <p:spPr>
          <a:xfrm>
            <a:off x="304854" y="329261"/>
            <a:ext cx="8533536" cy="6198254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 つの角を丸めた四角形 10"/>
          <p:cNvSpPr/>
          <p:nvPr/>
        </p:nvSpPr>
        <p:spPr>
          <a:xfrm>
            <a:off x="6401913" y="434263"/>
            <a:ext cx="2325009" cy="4344405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80" y="5013218"/>
            <a:ext cx="8231029" cy="1051803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 bwMode="grayWhite">
          <a:xfrm>
            <a:off x="6463835" y="533524"/>
            <a:ext cx="2240669" cy="4212455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846E9A-FE22-4683-9949-73A479D77AE2}" type="datetime1">
              <a:rPr lang="th-TH" smtClean="0"/>
              <a:t>28/10/61</a:t>
            </a:fld>
            <a:endParaRPr lang="th-TH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447EC1-FC7D-42B6-AEBE-A2AF3AD5B32E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21554" y="435870"/>
            <a:ext cx="5926341" cy="4344405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角丸四角形 6"/>
          <p:cNvSpPr/>
          <p:nvPr/>
        </p:nvSpPr>
        <p:spPr>
          <a:xfrm>
            <a:off x="304854" y="329261"/>
            <a:ext cx="8533536" cy="6198254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角丸四角形 8"/>
          <p:cNvSpPr/>
          <p:nvPr/>
        </p:nvSpPr>
        <p:spPr>
          <a:xfrm>
            <a:off x="418670" y="434262"/>
            <a:ext cx="8308251" cy="548767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タイトル プレースホルダー 12"/>
          <p:cNvSpPr>
            <a:spLocks noGrp="1"/>
          </p:cNvSpPr>
          <p:nvPr>
            <p:ph type="title"/>
          </p:nvPr>
        </p:nvSpPr>
        <p:spPr>
          <a:xfrm>
            <a:off x="503008" y="4986745"/>
            <a:ext cx="8185301" cy="1051803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>
          <a:xfrm>
            <a:off x="503008" y="530474"/>
            <a:ext cx="8185301" cy="418892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2"/>
          </p:nvPr>
        </p:nvSpPr>
        <p:spPr>
          <a:xfrm>
            <a:off x="3776985" y="6113291"/>
            <a:ext cx="2286397" cy="36521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F8AAB84-6FCD-43EC-8466-B0C170290E12}" type="datetime1">
              <a:rPr lang="th-TH" smtClean="0"/>
              <a:t>28/10/61</a:t>
            </a:fld>
            <a:endParaRPr lang="th-TH"/>
          </a:p>
        </p:txBody>
      </p:sp>
      <p:sp>
        <p:nvSpPr>
          <p:cNvPr id="18" name="フッター プレースホルダー 17"/>
          <p:cNvSpPr>
            <a:spLocks noGrp="1"/>
          </p:cNvSpPr>
          <p:nvPr>
            <p:ph type="ftr" sz="quarter" idx="3"/>
          </p:nvPr>
        </p:nvSpPr>
        <p:spPr>
          <a:xfrm>
            <a:off x="6063381" y="6113291"/>
            <a:ext cx="2286397" cy="36521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th-TH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349778" y="6113291"/>
            <a:ext cx="457280" cy="36521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4447EC1-FC7D-42B6-AEBE-A2AF3AD5B32E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1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1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1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1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707866"/>
            <a:ext cx="9145588" cy="1786265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Bradley Hand ITC" pitchFamily="66" charset="0"/>
              </a:rPr>
              <a:t>Implementation Plan for Food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Bradley Hand ITC" pitchFamily="66" charset="0"/>
              </a:rPr>
              <a:t>Security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Bradley Hand ITC" pitchFamily="66" charset="0"/>
              </a:rPr>
              <a:t> Forecasting </a:t>
            </a:r>
            <a:b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Bradley Hand ITC" pitchFamily="66" charset="0"/>
              </a:rPr>
            </a:b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Bradley Hand ITC" pitchFamily="66" charset="0"/>
              </a:rPr>
              <a:t>Model (F Model) Information in AFSIS</a:t>
            </a:r>
            <a:endParaRPr lang="th-TH" sz="4000" dirty="0">
              <a:solidFill>
                <a:schemeClr val="tx2">
                  <a:lumMod val="75000"/>
                </a:schemeClr>
              </a:solidFill>
              <a:latin typeface="Bradley Hand ITC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409070"/>
            <a:ext cx="9145588" cy="4450517"/>
          </a:xfrm>
        </p:spPr>
        <p:txBody>
          <a:bodyPr>
            <a:normAutofit/>
          </a:bodyPr>
          <a:lstStyle/>
          <a:p>
            <a:endParaRPr lang="en-US" sz="2300" dirty="0" smtClean="0">
              <a:solidFill>
                <a:schemeClr val="tx1"/>
              </a:solidFill>
            </a:endParaRPr>
          </a:p>
          <a:p>
            <a:endParaRPr lang="en-US" sz="2300" dirty="0" smtClean="0">
              <a:solidFill>
                <a:schemeClr val="tx1"/>
              </a:solidFill>
              <a:latin typeface="Algerian" pitchFamily="82" charset="0"/>
            </a:endParaRPr>
          </a:p>
          <a:p>
            <a:endParaRPr lang="en-US" sz="2300" dirty="0" smtClean="0">
              <a:solidFill>
                <a:schemeClr val="tx1"/>
              </a:solidFill>
            </a:endParaRPr>
          </a:p>
          <a:p>
            <a:endParaRPr lang="en-US" sz="2300" dirty="0" smtClean="0">
              <a:solidFill>
                <a:schemeClr val="tx1"/>
              </a:solidFill>
            </a:endParaRPr>
          </a:p>
          <a:p>
            <a:endParaRPr lang="en-US" sz="2300" dirty="0" smtClean="0">
              <a:solidFill>
                <a:schemeClr val="tx1"/>
              </a:solidFill>
            </a:endParaRPr>
          </a:p>
          <a:p>
            <a:endParaRPr lang="en-US" sz="2300" dirty="0" smtClean="0">
              <a:solidFill>
                <a:schemeClr val="tx1"/>
              </a:solidFill>
            </a:endParaRPr>
          </a:p>
          <a:p>
            <a:endParaRPr lang="en-US" sz="2300" dirty="0" smtClean="0">
              <a:solidFill>
                <a:schemeClr val="tx1"/>
              </a:solidFill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Shoji KIMURA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Bradley Hand ITC" pitchFamily="66" charset="0"/>
              </a:rPr>
              <a:t>Expert of ASEAN Food Security Information System (AFSIS) Project</a:t>
            </a:r>
            <a:endParaRPr lang="th-TH" sz="1600" dirty="0">
              <a:solidFill>
                <a:schemeClr val="tx1"/>
              </a:solidFill>
              <a:latin typeface="Bradley Hand ITC" pitchFamily="66" charset="0"/>
            </a:endParaRPr>
          </a:p>
        </p:txBody>
      </p:sp>
      <p:pic>
        <p:nvPicPr>
          <p:cNvPr id="4" name="Picture 3" descr="AFSI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7538" y="2579192"/>
            <a:ext cx="1902996" cy="229662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47EC1-FC7D-42B6-AEBE-A2AF3AD5B32E}" type="slidenum">
              <a:rPr lang="th-TH" smtClean="0"/>
              <a:pPr/>
              <a:t>1</a:t>
            </a:fld>
            <a:endParaRPr lang="th-TH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-142736"/>
            <a:ext cx="8231029" cy="773405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	</a:t>
            </a:r>
            <a:r>
              <a:rPr lang="en-US" sz="2400" dirty="0" smtClean="0">
                <a:latin typeface="Bradley Hand ITC" pitchFamily="66" charset="0"/>
              </a:rPr>
              <a:t>4</a:t>
            </a:r>
            <a:r>
              <a:rPr lang="en-US" sz="2400" b="1" dirty="0" smtClean="0">
                <a:latin typeface="Bradley Hand ITC" pitchFamily="66" charset="0"/>
              </a:rPr>
              <a:t>. Activity Schedule (3)</a:t>
            </a:r>
            <a:endParaRPr lang="th-TH" sz="2400" b="1" dirty="0">
              <a:latin typeface="Bradley Hand ITC" pitchFamily="66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3377747"/>
              </p:ext>
            </p:extLst>
          </p:nvPr>
        </p:nvGraphicFramePr>
        <p:xfrm>
          <a:off x="8" y="1095939"/>
          <a:ext cx="9145578" cy="64412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4982"/>
                <a:gridCol w="732030"/>
                <a:gridCol w="703506"/>
                <a:gridCol w="703506"/>
                <a:gridCol w="703506"/>
                <a:gridCol w="703506"/>
                <a:gridCol w="703506"/>
                <a:gridCol w="703506"/>
                <a:gridCol w="703506"/>
                <a:gridCol w="703506"/>
                <a:gridCol w="703506"/>
                <a:gridCol w="703506"/>
                <a:gridCol w="703506"/>
              </a:tblGrid>
              <a:tr h="435505">
                <a:tc rowSpan="2">
                  <a:txBody>
                    <a:bodyPr/>
                    <a:lstStyle/>
                    <a:p>
                      <a:r>
                        <a:rPr lang="en-US" sz="1700" b="1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endParaRPr lang="th-TH" sz="1700" b="1" dirty="0">
                        <a:solidFill>
                          <a:schemeClr val="tx1"/>
                        </a:solidFill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</a:rPr>
                        <a:t>Jan</a:t>
                      </a:r>
                      <a:endParaRPr lang="th-TH" sz="2100" b="0" dirty="0">
                        <a:solidFill>
                          <a:schemeClr val="tx1"/>
                        </a:solidFill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</a:rPr>
                        <a:t>Feb</a:t>
                      </a:r>
                      <a:endParaRPr lang="th-TH" sz="2100" b="0" dirty="0">
                        <a:solidFill>
                          <a:schemeClr val="tx1"/>
                        </a:solidFill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</a:rPr>
                        <a:t>Mar</a:t>
                      </a:r>
                      <a:endParaRPr lang="th-TH" sz="2100" b="0" dirty="0">
                        <a:solidFill>
                          <a:schemeClr val="tx1"/>
                        </a:solidFill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</a:rPr>
                        <a:t>Apr</a:t>
                      </a:r>
                      <a:endParaRPr lang="th-TH" sz="2100" b="0" dirty="0">
                        <a:solidFill>
                          <a:schemeClr val="tx1"/>
                        </a:solidFill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</a:rPr>
                        <a:t>May</a:t>
                      </a:r>
                      <a:endParaRPr lang="th-TH" sz="2100" b="0" dirty="0">
                        <a:solidFill>
                          <a:schemeClr val="tx1"/>
                        </a:solidFill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</a:rPr>
                        <a:t>Jun</a:t>
                      </a:r>
                      <a:endParaRPr lang="th-TH" sz="2100" b="0" dirty="0">
                        <a:solidFill>
                          <a:schemeClr val="tx1"/>
                        </a:solidFill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</a:rPr>
                        <a:t>Jul</a:t>
                      </a:r>
                      <a:endParaRPr lang="th-TH" sz="2100" b="0" dirty="0">
                        <a:solidFill>
                          <a:schemeClr val="tx1"/>
                        </a:solidFill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</a:rPr>
                        <a:t>Aug</a:t>
                      </a:r>
                      <a:endParaRPr lang="th-TH" sz="2100" b="0" dirty="0">
                        <a:solidFill>
                          <a:schemeClr val="tx1"/>
                        </a:solidFill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</a:rPr>
                        <a:t>Sep</a:t>
                      </a:r>
                      <a:endParaRPr lang="th-TH" sz="2100" b="0" dirty="0">
                        <a:solidFill>
                          <a:schemeClr val="tx1"/>
                        </a:solidFill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</a:rPr>
                        <a:t>Oct</a:t>
                      </a:r>
                      <a:endParaRPr lang="th-TH" sz="2100" b="0" dirty="0">
                        <a:solidFill>
                          <a:schemeClr val="tx1"/>
                        </a:solidFill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</a:rPr>
                        <a:t>Nov</a:t>
                      </a:r>
                      <a:endParaRPr lang="th-TH" sz="2100" b="0" dirty="0">
                        <a:solidFill>
                          <a:schemeClr val="tx1"/>
                        </a:solidFill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</a:rPr>
                        <a:t>Dec</a:t>
                      </a:r>
                      <a:endParaRPr lang="th-TH" sz="2100" b="0" dirty="0">
                        <a:solidFill>
                          <a:schemeClr val="tx1"/>
                        </a:solidFill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07160"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   Training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                                                                                                             Workshop</a:t>
                      </a:r>
                      <a:endParaRPr lang="en-US" sz="1400" b="0" dirty="0" smtClean="0">
                        <a:solidFill>
                          <a:schemeClr val="tx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50898"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</a:p>
                    <a:p>
                      <a:pPr algn="ctr"/>
                      <a:r>
                        <a:rPr lang="en-US" sz="1700" b="0" dirty="0" smtClean="0">
                          <a:solidFill>
                            <a:schemeClr val="tx1"/>
                          </a:solidFill>
                        </a:rPr>
                        <a:t>F</a:t>
                      </a:r>
                    </a:p>
                    <a:p>
                      <a:pPr algn="ctr"/>
                      <a:r>
                        <a:rPr lang="en-US" sz="1700" b="0" dirty="0" smtClean="0">
                          <a:solidFill>
                            <a:schemeClr val="tx1"/>
                          </a:solidFill>
                        </a:rPr>
                        <a:t>S</a:t>
                      </a:r>
                    </a:p>
                    <a:p>
                      <a:pPr algn="ctr"/>
                      <a:r>
                        <a:rPr lang="en-US" sz="1700" b="0" dirty="0" smtClean="0">
                          <a:solidFill>
                            <a:schemeClr val="tx1"/>
                          </a:solidFill>
                        </a:rPr>
                        <a:t>I</a:t>
                      </a:r>
                    </a:p>
                    <a:p>
                      <a:pPr algn="ctr"/>
                      <a:r>
                        <a:rPr lang="en-US" sz="1700" b="0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endParaRPr lang="th-TH" sz="1700" b="0" dirty="0">
                        <a:solidFill>
                          <a:schemeClr val="tx1"/>
                        </a:solidFill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12">
                  <a:txBody>
                    <a:bodyPr/>
                    <a:lstStyle/>
                    <a:p>
                      <a:endParaRPr lang="en-US" sz="1400" b="0" dirty="0" smtClean="0">
                        <a:solidFill>
                          <a:schemeClr val="tx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                                     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             F Model parameter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review (JIRCAS)</a:t>
                      </a:r>
                      <a:endParaRPr lang="en-US" sz="1400" b="0" dirty="0" smtClean="0">
                        <a:solidFill>
                          <a:schemeClr val="tx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endParaRPr lang="en-US" sz="1400" b="0" dirty="0" smtClean="0">
                        <a:solidFill>
                          <a:schemeClr val="tx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       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                                  Improving Database                                                       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Announcement of Forecasting Information in ASEAN</a:t>
                      </a:r>
                      <a:endParaRPr lang="en-US" sz="1400" b="0" dirty="0" smtClean="0">
                        <a:solidFill>
                          <a:schemeClr val="tx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                                                          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                                                                                Improving statistical method 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     (Supporting for Target countries)</a:t>
                      </a:r>
                      <a:endParaRPr lang="th-TH" sz="1400" b="0" dirty="0">
                        <a:solidFill>
                          <a:schemeClr val="tx1"/>
                        </a:solidFill>
                        <a:latin typeface="Andalus" pitchFamily="18" charset="-78"/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42701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M</a:t>
                      </a:r>
                    </a:p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E</a:t>
                      </a:r>
                    </a:p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M</a:t>
                      </a:r>
                    </a:p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B</a:t>
                      </a:r>
                    </a:p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E</a:t>
                      </a:r>
                    </a:p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R</a:t>
                      </a:r>
                    </a:p>
                    <a:p>
                      <a:pPr algn="ctr"/>
                      <a:endParaRPr lang="en-US" sz="6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C</a:t>
                      </a:r>
                    </a:p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O</a:t>
                      </a:r>
                    </a:p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U</a:t>
                      </a:r>
                    </a:p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</a:p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R</a:t>
                      </a:r>
                    </a:p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I</a:t>
                      </a:r>
                    </a:p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E</a:t>
                      </a:r>
                    </a:p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S</a:t>
                      </a: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12">
                  <a:txBody>
                    <a:bodyPr/>
                    <a:lstStyle/>
                    <a:p>
                      <a:endParaRPr lang="en-US" sz="1400" b="0" dirty="0" smtClean="0">
                        <a:solidFill>
                          <a:schemeClr val="tx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endParaRPr lang="en-US" sz="1400" b="0" dirty="0" smtClean="0">
                        <a:solidFill>
                          <a:schemeClr val="tx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                     Providing new data to AFSIS                                                                </a:t>
                      </a:r>
                    </a:p>
                    <a:p>
                      <a:endParaRPr lang="en-US" sz="1400" b="0" dirty="0" smtClean="0">
                        <a:solidFill>
                          <a:schemeClr val="tx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                                                                                   </a:t>
                      </a:r>
                    </a:p>
                    <a:p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                                             </a:t>
                      </a:r>
                    </a:p>
                    <a:p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           Creating forecasting information using model (reflecting agricultural policy)                                          </a:t>
                      </a:r>
                    </a:p>
                    <a:p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                                                                                   </a:t>
                      </a:r>
                    </a:p>
                    <a:p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                                                                                                            Forecasting report</a:t>
                      </a:r>
                    </a:p>
                    <a:p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                                                                      </a:t>
                      </a:r>
                    </a:p>
                    <a:p>
                      <a:endParaRPr lang="en-US" sz="1400" b="0" baseline="0" dirty="0" smtClean="0">
                        <a:solidFill>
                          <a:schemeClr val="tx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                                                                                Date collecting</a:t>
                      </a: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>
            <a:off x="1377672" y="5316050"/>
            <a:ext cx="3737040" cy="1891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742193" y="6491962"/>
            <a:ext cx="8131626" cy="1891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212618" y="2664252"/>
            <a:ext cx="1747291" cy="1891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444876" y="3346624"/>
            <a:ext cx="2620937" cy="1891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011008" y="1730480"/>
            <a:ext cx="268814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809397" y="3770035"/>
            <a:ext cx="8064422" cy="1891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0" y="537746"/>
            <a:ext cx="2755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Bradley Hand ITC" pitchFamily="66" charset="0"/>
              </a:rPr>
              <a:t>     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[Third year]</a:t>
            </a:r>
            <a:endParaRPr lang="th-TH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itchFamily="66" charset="0"/>
            </a:endParaRPr>
          </a:p>
        </p:txBody>
      </p:sp>
      <p:sp>
        <p:nvSpPr>
          <p:cNvPr id="23" name="5-Point Star 22"/>
          <p:cNvSpPr/>
          <p:nvPr/>
        </p:nvSpPr>
        <p:spPr>
          <a:xfrm>
            <a:off x="6469506" y="3176686"/>
            <a:ext cx="67204" cy="85060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4" name="Flowchart: Connector 33"/>
          <p:cNvSpPr/>
          <p:nvPr/>
        </p:nvSpPr>
        <p:spPr>
          <a:xfrm>
            <a:off x="5513643" y="1643529"/>
            <a:ext cx="134407" cy="17012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400" dirty="0"/>
          </a:p>
        </p:txBody>
      </p:sp>
      <p:cxnSp>
        <p:nvCxnSpPr>
          <p:cNvPr id="19" name="Straight Arrow Connector 15"/>
          <p:cNvCxnSpPr/>
          <p:nvPr/>
        </p:nvCxnSpPr>
        <p:spPr>
          <a:xfrm>
            <a:off x="1817450" y="4458661"/>
            <a:ext cx="858632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15"/>
          <p:cNvCxnSpPr/>
          <p:nvPr/>
        </p:nvCxnSpPr>
        <p:spPr>
          <a:xfrm>
            <a:off x="5114712" y="5830484"/>
            <a:ext cx="268814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086264" y="5045939"/>
            <a:ext cx="940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ndalus" pitchFamily="18" charset="-78"/>
                <a:cs typeface="Andalus" pitchFamily="18" charset="-78"/>
              </a:rPr>
              <a:t>Homework</a:t>
            </a:r>
            <a:endParaRPr lang="th-TH" sz="1200" dirty="0">
              <a:latin typeface="Andalus" pitchFamily="18" charset="-78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47EC1-FC7D-42B6-AEBE-A2AF3AD5B32E}" type="slidenum">
              <a:rPr lang="th-TH" smtClean="0"/>
              <a:pPr/>
              <a:t>10</a:t>
            </a:fld>
            <a:endParaRPr lang="th-TH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0408683"/>
              </p:ext>
            </p:extLst>
          </p:nvPr>
        </p:nvGraphicFramePr>
        <p:xfrm>
          <a:off x="372930" y="343149"/>
          <a:ext cx="8399724" cy="7025173"/>
        </p:xfrm>
        <a:graphic>
          <a:graphicData uri="http://schemas.openxmlformats.org/drawingml/2006/table">
            <a:tbl>
              <a:tblPr/>
              <a:tblGrid>
                <a:gridCol w="138981"/>
                <a:gridCol w="1111855"/>
                <a:gridCol w="138981"/>
                <a:gridCol w="1051052"/>
                <a:gridCol w="147671"/>
                <a:gridCol w="1502743"/>
                <a:gridCol w="138981"/>
                <a:gridCol w="1398507"/>
                <a:gridCol w="138981"/>
                <a:gridCol w="1268213"/>
                <a:gridCol w="138981"/>
                <a:gridCol w="1224778"/>
              </a:tblGrid>
              <a:tr h="186821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Arial"/>
                        </a:rPr>
                        <a:t>Comparison of </a:t>
                      </a:r>
                      <a:r>
                        <a:rPr lang="en-US" sz="1200" b="1" i="0" u="none" strike="noStrike" dirty="0">
                          <a:solidFill>
                            <a:srgbClr val="BFBFBF"/>
                          </a:solidFill>
                          <a:latin typeface="Arial"/>
                        </a:rPr>
                        <a:t>Present database</a:t>
                      </a:r>
                      <a:r>
                        <a:rPr lang="en-US" sz="1200" b="1" i="0" u="none" strike="noStrike" dirty="0">
                          <a:latin typeface="Arial"/>
                        </a:rPr>
                        <a:t> and New database</a:t>
                      </a:r>
                    </a:p>
                  </a:txBody>
                  <a:tcPr marL="5360" marR="5360" marT="53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1968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No.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Item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No.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Item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No.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Item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No.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Item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No.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Item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No.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latin typeface="Arial"/>
                        </a:rPr>
                        <a:t>Item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Paddy harvested area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44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Cassava exports quantity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Soybean seed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128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Soybean processing use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170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Beef meat domestic supply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212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Chicken meat import value total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Maize harvested area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45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Sugarcane exports quantity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87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Paddy waste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129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Rice other use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171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Buffalo meat domestic supply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213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Population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Cassava harvested area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46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Soybean exports quantity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88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Maize waste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130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Maize other use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172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Pork meat domestic supply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214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GDP, real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Sugarcane harvested area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47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Paddy imports value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89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Cassava waste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131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Cassava other use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173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Chicken meat domestic supply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215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GDP, nominal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Soybean harvested area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48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Maize imports value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90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Sugarcane waste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132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Sugarcane other use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174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Beef meat food use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216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GDP, nominal (USD)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Paddy planted area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49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Cassava imports value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91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Soybean waste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133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Soybean other use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175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Buffalo meat food use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217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GDP deflator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7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Maize planted area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50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Sugarcane imports value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92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Population domain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134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Rice beginning stocks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176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Pork meat food use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218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CPI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8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Cassava planted area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51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Soybean imports value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93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Domestic Consumption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135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Maize beginning stocks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177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Chicken meat food use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219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863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9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Sugarcane planted area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52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Paddy exports value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94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Number and area of agricultural holdings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136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Cassava beginning stocks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178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Beef meat food use per capita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220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11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Soybean planted area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53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Maize exports value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95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Labor Force of persons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137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Sugarcane beginning stocks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179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Buffalo meat food use per capita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221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12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Paddy production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54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Cassava exports value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96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Gross Domestic Product (GDP)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138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Soybean beginning stocks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180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Pork fmeat ood use per capita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222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13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Maize production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55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Sugarcane exports value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97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Per capita Gross Value Added (GVA)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139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Rice ending stocks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181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Chicken meat fooduse per capita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223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14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Cassava production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56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Soybean exports value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98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Rice producer price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140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Maize ending stocks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182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Beef meat other use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224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15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Sugarcane production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57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Paddy imports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99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Maize producer price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141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Cassava ending stocks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183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Buffalo meat other use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225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16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Soybean production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58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Maize imports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100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latin typeface="Arial"/>
                        </a:rPr>
                        <a:t>Cassava producer price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142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Sugarcane ending stocks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184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Pork meat other use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226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17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Paddy yield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59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Cassava imports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101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Sugarcane producer price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143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Soybean ending stocks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185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Chicken meat other use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227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18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Maize yield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60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Sugarcane imports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102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Soybean producer price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144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Pig producer price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186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Beef stock change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228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19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Cassava yield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61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Soybean imports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103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latin typeface="Arial"/>
                        </a:rPr>
                        <a:t>Rice retail price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145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Cattle producer price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187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Buffalo meat stock change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229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20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Sugarcane yield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62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Paddy exports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104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Maize retail price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146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Buffalo producer price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188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Pork stock change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230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21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Soybean yield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63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Maize exports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105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Cassava retail price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147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Chicken producer price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189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Chicken meat stock change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231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22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Paddy farmgate price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64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Cassava exports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106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Sugarcane retail price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148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Beef producer price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190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Beef meat beginning stocks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232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23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Maize farmgate price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65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Sugarcane exports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107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Soybean retail price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149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Buffalo meat production price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191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Buffalo meat beginning stocks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233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24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Cassava farmgate price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66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Soybean exports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108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Rice, wet season harvested area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150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Beef retail price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192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Chicken meat beginning stocks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234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25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Sugarcane farmgate price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67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Paddy stock changes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109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Rice, dry season harvested area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151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Buffalo meat retail price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193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Beef meat ending stocks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235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26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Soybean farmgate price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68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Maize stock changes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110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Rice, upland harvested area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152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Pork retail price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194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Buffalo meat ending stocks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236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27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Paddy crop calendar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69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Cassava stock changes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111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Rice, wet season yield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153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Chicken retail price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195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Pork meat ending stocks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237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28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Maize crop calendar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70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Sugarcane stock changes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112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Rice, dry season yield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154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Cattle inventory number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196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Chicken meat ending stocks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238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28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Cassava crop calendar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71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Soybean stock changes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113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Rice, upland yield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155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Buffalo total inventoy number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197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Beef meat export quantity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239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30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Sugarcane crop calendar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72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Paddy domestic supply 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114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Rice, wet season production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156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Pig total inventory number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198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Buffalo meat export quantity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240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31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Soybean crop calendar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73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Maize domestic supply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115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Rice, dry season production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157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Chicken total inventory number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199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Pork meat export quantity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241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32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Paddy cost of production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74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Cassava domestic supply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116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Rice, milled production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158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Cattle slaughtered number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200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Chicken meat export quantity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242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33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Maize cost of production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75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Sugarcane domestic supply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117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Rice food use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159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Buffalo slaughtered number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201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Beef meat export value total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243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34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Cassava cost of production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76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Soybean domestic supply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118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Maize food use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160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Pig slaughtered number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202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Buffalo meat export value total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244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35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Sugarcane cost of production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77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Paddy feed use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119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Cassava food use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161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Chicken slaughtered number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203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Pork meat export value total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245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36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Soybean cost of production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78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Maize feed use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120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Sugarcane food use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162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Beef meat per slautered animal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204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Chicken meat export value total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246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37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Paddy imports quantity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79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Cassava feed use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121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Soybean food use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163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Buffalo meat per slaughtered animal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205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Beef meat import quantity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247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38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Maize imports quantity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80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Sugarcane feed use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122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Rice food use per capita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164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Pork meat per slaughtered animall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206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Buffalo meat import quantity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248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39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Cassava imports quantity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81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Soybean feed use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123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Maize food use per capita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165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Chicken meat per slaughtered animal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207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Pork meat import quantity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249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40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Sugarcane imports quantity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82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Paddy seed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124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latin typeface="Arial"/>
                        </a:rPr>
                        <a:t>Cassava food use per capita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166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Beef meat production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208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Chicken meat import quantity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250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41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Soybean imports quantity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83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Maize seed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125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latin typeface="Arial"/>
                        </a:rPr>
                        <a:t>Sugarcane food use per capita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167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Buffalo meat production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209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Beef meat import value total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251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42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Paddy exports quantity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84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Cassava seed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126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Soybean food use per capita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168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Pork meat production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210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Buffalo meat import value total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252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901"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43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Maize exports quantity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85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BFBFBF"/>
                          </a:solidFill>
                          <a:latin typeface="Arial"/>
                        </a:rPr>
                        <a:t>Sugarcane seed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127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Sugarcane processing use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169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Chicken meat production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211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latin typeface="Arial"/>
                        </a:rPr>
                        <a:t>Pork meat import value total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700" b="0" i="0" u="none" strike="noStrike">
                          <a:latin typeface="Arial"/>
                        </a:rPr>
                        <a:t>253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7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5360" marR="5360" marT="53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47EC1-FC7D-42B6-AEBE-A2AF3AD5B32E}" type="slidenum">
              <a:rPr lang="th-TH" smtClean="0"/>
              <a:pPr/>
              <a:t>11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0639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5588" cy="1005577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	</a:t>
            </a:r>
            <a:r>
              <a:rPr lang="en-US" sz="2400" dirty="0" smtClean="0">
                <a:latin typeface="Bradley Hand ITC" pitchFamily="66" charset="0"/>
              </a:rPr>
              <a:t>5</a:t>
            </a:r>
            <a:r>
              <a:rPr lang="en-US" sz="2400" b="1" dirty="0" smtClean="0">
                <a:latin typeface="Bradley Hand ITC" pitchFamily="66" charset="0"/>
              </a:rPr>
              <a:t>.Implementation Structure</a:t>
            </a:r>
            <a:endParaRPr lang="th-TH" sz="2400" b="1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877986"/>
            <a:ext cx="9145587" cy="59816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400" dirty="0" smtClean="0">
                <a:latin typeface="Andalus" pitchFamily="18" charset="-78"/>
                <a:cs typeface="Andalus" pitchFamily="18" charset="-78"/>
              </a:rPr>
              <a:t>                                                                         Project Manager  </a:t>
            </a:r>
          </a:p>
          <a:p>
            <a:pPr>
              <a:buNone/>
            </a:pPr>
            <a:r>
              <a:rPr lang="en-US" sz="1200" dirty="0" smtClean="0">
                <a:latin typeface="Andalus" pitchFamily="18" charset="-78"/>
                <a:cs typeface="Andalus" pitchFamily="18" charset="-78"/>
              </a:rPr>
              <a:t>                                                                           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en-US" sz="1000" dirty="0" smtClean="0">
                <a:latin typeface="Andalus" pitchFamily="18" charset="-78"/>
                <a:cs typeface="Andalus" pitchFamily="18" charset="-78"/>
              </a:rPr>
              <a:t>                                                                                                                                                                                                                      Consultant         FAO          Other Institution</a:t>
            </a:r>
          </a:p>
          <a:p>
            <a:pPr>
              <a:buNone/>
            </a:pPr>
            <a:endParaRPr lang="en-US" sz="1400" dirty="0" smtClean="0"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en-US" sz="1200" dirty="0" smtClean="0">
                <a:latin typeface="Andalus" pitchFamily="18" charset="-78"/>
                <a:cs typeface="Andalus" pitchFamily="18" charset="-78"/>
              </a:rPr>
              <a:t>                                                                                                                                                                                                           Training Workshop</a:t>
            </a:r>
          </a:p>
          <a:p>
            <a:pPr>
              <a:buNone/>
            </a:pPr>
            <a:r>
              <a:rPr lang="en-US" sz="1200" dirty="0" smtClean="0">
                <a:latin typeface="Andalus" pitchFamily="18" charset="-78"/>
                <a:cs typeface="Andalus" pitchFamily="18" charset="-78"/>
              </a:rPr>
              <a:t>                    Developing  F Model                                               Broadening necessary data                                                        Improving Database</a:t>
            </a:r>
          </a:p>
          <a:p>
            <a:pPr>
              <a:buNone/>
            </a:pPr>
            <a:r>
              <a:rPr lang="en-US" sz="1200" b="1" dirty="0" smtClean="0">
                <a:latin typeface="Andalus" pitchFamily="18" charset="-78"/>
                <a:cs typeface="Andalus" pitchFamily="18" charset="-78"/>
              </a:rPr>
              <a:t>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en-US" sz="1400" b="1" dirty="0" smtClean="0">
                <a:latin typeface="Andalus" pitchFamily="18" charset="-78"/>
                <a:cs typeface="Andalus" pitchFamily="18" charset="-78"/>
              </a:rPr>
              <a:t> </a:t>
            </a:r>
          </a:p>
          <a:p>
            <a:pPr>
              <a:buNone/>
            </a:pPr>
            <a:r>
              <a:rPr lang="en-US" sz="1400" dirty="0" smtClean="0">
                <a:latin typeface="Andalus" pitchFamily="18" charset="-78"/>
                <a:cs typeface="Andalus" pitchFamily="18" charset="-78"/>
              </a:rPr>
              <a:t>                </a:t>
            </a:r>
            <a:r>
              <a:rPr lang="en-US" sz="1200" dirty="0" smtClean="0">
                <a:latin typeface="Andalus" pitchFamily="18" charset="-78"/>
                <a:cs typeface="Andalus" pitchFamily="18" charset="-78"/>
              </a:rPr>
              <a:t>               JIRCAS                                                                         AFSIS Expert                                                                  AFSIS Secretariat                                           </a:t>
            </a:r>
          </a:p>
          <a:p>
            <a:pPr>
              <a:buNone/>
            </a:pPr>
            <a:r>
              <a:rPr lang="en-US" sz="1400" dirty="0" smtClean="0">
                <a:latin typeface="Andalus" pitchFamily="18" charset="-78"/>
                <a:cs typeface="Andalus" pitchFamily="18" charset="-78"/>
              </a:rPr>
              <a:t>  </a:t>
            </a:r>
          </a:p>
          <a:p>
            <a:pPr>
              <a:buNone/>
            </a:pPr>
            <a:endParaRPr lang="en-US" sz="1400" dirty="0" smtClean="0"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endParaRPr lang="en-US" sz="1200" dirty="0" smtClean="0"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en-US" sz="1200" dirty="0" smtClean="0">
                <a:latin typeface="Andalus" pitchFamily="18" charset="-78"/>
                <a:cs typeface="Andalus" pitchFamily="18" charset="-78"/>
              </a:rPr>
              <a:t>   </a:t>
            </a:r>
          </a:p>
          <a:p>
            <a:pPr>
              <a:buNone/>
            </a:pPr>
            <a:r>
              <a:rPr lang="en-US" sz="1200" dirty="0" smtClean="0">
                <a:latin typeface="Andalus" pitchFamily="18" charset="-78"/>
                <a:cs typeface="Andalus" pitchFamily="18" charset="-78"/>
              </a:rPr>
              <a:t>                                                  </a:t>
            </a:r>
          </a:p>
          <a:p>
            <a:pPr>
              <a:buNone/>
            </a:pPr>
            <a:r>
              <a:rPr lang="en-US" sz="1200" dirty="0" smtClean="0">
                <a:latin typeface="Andalus" pitchFamily="18" charset="-78"/>
                <a:cs typeface="Andalus" pitchFamily="18" charset="-78"/>
              </a:rPr>
              <a:t>                           FP Member          FP Member</a:t>
            </a:r>
          </a:p>
          <a:p>
            <a:pPr>
              <a:buNone/>
            </a:pPr>
            <a:endParaRPr lang="en-US" sz="1200" dirty="0" smtClean="0"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en-US" sz="1200" dirty="0" smtClean="0">
                <a:latin typeface="Andalus" pitchFamily="18" charset="-78"/>
                <a:cs typeface="Andalus" pitchFamily="18" charset="-78"/>
              </a:rPr>
              <a:t>   Training</a:t>
            </a:r>
          </a:p>
          <a:p>
            <a:pPr>
              <a:buNone/>
            </a:pPr>
            <a:r>
              <a:rPr lang="en-US" sz="1200" dirty="0" smtClean="0">
                <a:latin typeface="Andalus" pitchFamily="18" charset="-78"/>
                <a:cs typeface="Andalus" pitchFamily="18" charset="-78"/>
              </a:rPr>
              <a:t>Workshop</a:t>
            </a:r>
            <a:r>
              <a:rPr lang="en-US" sz="1400" dirty="0" smtClean="0">
                <a:latin typeface="Andalus" pitchFamily="18" charset="-78"/>
                <a:cs typeface="Andalus" pitchFamily="18" charset="-78"/>
              </a:rPr>
              <a:t> </a:t>
            </a:r>
          </a:p>
          <a:p>
            <a:pPr>
              <a:buNone/>
            </a:pPr>
            <a:r>
              <a:rPr lang="en-US" sz="1400" dirty="0" smtClean="0">
                <a:latin typeface="Andalus" pitchFamily="18" charset="-78"/>
                <a:cs typeface="Andalus" pitchFamily="18" charset="-78"/>
              </a:rPr>
              <a:t>                                                                        </a:t>
            </a:r>
            <a:r>
              <a:rPr lang="en-US" sz="1200" dirty="0" smtClean="0">
                <a:latin typeface="Andalus" pitchFamily="18" charset="-78"/>
                <a:cs typeface="Andalus" pitchFamily="18" charset="-78"/>
              </a:rPr>
              <a:t>Trainees</a:t>
            </a:r>
          </a:p>
        </p:txBody>
      </p:sp>
      <p:sp>
        <p:nvSpPr>
          <p:cNvPr id="8" name="Oval 7"/>
          <p:cNvSpPr/>
          <p:nvPr/>
        </p:nvSpPr>
        <p:spPr>
          <a:xfrm>
            <a:off x="6656103" y="877987"/>
            <a:ext cx="268814" cy="255181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Snip Same Side Corner Rectangle 11"/>
          <p:cNvSpPr/>
          <p:nvPr/>
        </p:nvSpPr>
        <p:spPr>
          <a:xfrm>
            <a:off x="4371183" y="1133168"/>
            <a:ext cx="268814" cy="340241"/>
          </a:xfrm>
          <a:prstGeom prst="snip2Same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19" name="Straight Connector 18"/>
          <p:cNvCxnSpPr/>
          <p:nvPr/>
        </p:nvCxnSpPr>
        <p:spPr>
          <a:xfrm>
            <a:off x="1414229" y="1813649"/>
            <a:ext cx="6249927" cy="18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4378747" y="3896878"/>
            <a:ext cx="255181" cy="14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1202325" y="2025553"/>
            <a:ext cx="425301" cy="14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4378747" y="1685312"/>
            <a:ext cx="255181" cy="14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4336217" y="1983023"/>
            <a:ext cx="340241" cy="14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5400000">
            <a:off x="7537312" y="3641698"/>
            <a:ext cx="255181" cy="14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5400000">
            <a:off x="7579843" y="1897963"/>
            <a:ext cx="170120" cy="14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1329916" y="4109529"/>
            <a:ext cx="170120" cy="14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5400000">
            <a:off x="4152463" y="4109529"/>
            <a:ext cx="170120" cy="14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5400000">
            <a:off x="1262712" y="5300372"/>
            <a:ext cx="170120" cy="14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5400000">
            <a:off x="2405172" y="4109529"/>
            <a:ext cx="170120" cy="14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rot="5400000">
            <a:off x="3278818" y="4109529"/>
            <a:ext cx="170120" cy="14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rot="5400000">
            <a:off x="1287385" y="3641698"/>
            <a:ext cx="255181" cy="14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1414229" y="4025216"/>
            <a:ext cx="6249927" cy="18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1414229" y="3770035"/>
            <a:ext cx="6249927" cy="18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Oval 85"/>
          <p:cNvSpPr/>
          <p:nvPr/>
        </p:nvSpPr>
        <p:spPr>
          <a:xfrm>
            <a:off x="4371183" y="877987"/>
            <a:ext cx="268814" cy="255181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89" name="Straight Connector 88"/>
          <p:cNvCxnSpPr/>
          <p:nvPr/>
        </p:nvCxnSpPr>
        <p:spPr>
          <a:xfrm>
            <a:off x="1011008" y="5386179"/>
            <a:ext cx="672035" cy="18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rot="5400000">
            <a:off x="2405172" y="5300372"/>
            <a:ext cx="170120" cy="14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2153467" y="5386179"/>
            <a:ext cx="672035" cy="18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6320086" y="707866"/>
            <a:ext cx="2620937" cy="18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 rot="5400000">
            <a:off x="5810570" y="1218327"/>
            <a:ext cx="1019777" cy="7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6320086" y="1728589"/>
            <a:ext cx="2620937" cy="18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rot="5400000">
            <a:off x="8431508" y="1217382"/>
            <a:ext cx="1019777" cy="7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3161520" y="5386179"/>
            <a:ext cx="134407" cy="18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3497538" y="5386179"/>
            <a:ext cx="134407" cy="18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3833555" y="5386179"/>
            <a:ext cx="134407" cy="18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4169573" y="5386179"/>
            <a:ext cx="134407" cy="18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4841608" y="5386179"/>
            <a:ext cx="134407" cy="18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4505591" y="5386179"/>
            <a:ext cx="134407" cy="18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5244829" y="5386179"/>
            <a:ext cx="134407" cy="18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5513643" y="5386179"/>
            <a:ext cx="134407" cy="18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5849661" y="5386179"/>
            <a:ext cx="134407" cy="18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6185678" y="5386179"/>
            <a:ext cx="134407" cy="18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>
            <a:off x="6521696" y="5386179"/>
            <a:ext cx="134407" cy="18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>
            <a:off x="6857714" y="5386179"/>
            <a:ext cx="134407" cy="18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Arc 146"/>
          <p:cNvSpPr/>
          <p:nvPr/>
        </p:nvSpPr>
        <p:spPr>
          <a:xfrm>
            <a:off x="3363131" y="5386180"/>
            <a:ext cx="43009" cy="170120"/>
          </a:xfrm>
          <a:prstGeom prst="arc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5" name="Arc 154"/>
          <p:cNvSpPr/>
          <p:nvPr/>
        </p:nvSpPr>
        <p:spPr>
          <a:xfrm>
            <a:off x="3699149" y="5386180"/>
            <a:ext cx="43009" cy="170120"/>
          </a:xfrm>
          <a:prstGeom prst="arc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6" name="Arc 155"/>
          <p:cNvSpPr/>
          <p:nvPr/>
        </p:nvSpPr>
        <p:spPr>
          <a:xfrm>
            <a:off x="4035166" y="5386180"/>
            <a:ext cx="43009" cy="170120"/>
          </a:xfrm>
          <a:prstGeom prst="arc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7" name="Arc 156"/>
          <p:cNvSpPr/>
          <p:nvPr/>
        </p:nvSpPr>
        <p:spPr>
          <a:xfrm>
            <a:off x="4371184" y="5386180"/>
            <a:ext cx="43009" cy="170120"/>
          </a:xfrm>
          <a:prstGeom prst="arc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8" name="Arc 157"/>
          <p:cNvSpPr/>
          <p:nvPr/>
        </p:nvSpPr>
        <p:spPr>
          <a:xfrm>
            <a:off x="4707202" y="5386180"/>
            <a:ext cx="43009" cy="170120"/>
          </a:xfrm>
          <a:prstGeom prst="arc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9" name="Arc 158"/>
          <p:cNvSpPr/>
          <p:nvPr/>
        </p:nvSpPr>
        <p:spPr>
          <a:xfrm>
            <a:off x="5043219" y="5386180"/>
            <a:ext cx="43009" cy="170120"/>
          </a:xfrm>
          <a:prstGeom prst="arc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60" name="Arc 159"/>
          <p:cNvSpPr/>
          <p:nvPr/>
        </p:nvSpPr>
        <p:spPr>
          <a:xfrm>
            <a:off x="5379237" y="5386180"/>
            <a:ext cx="43009" cy="170120"/>
          </a:xfrm>
          <a:prstGeom prst="arc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61" name="Arc 160"/>
          <p:cNvSpPr/>
          <p:nvPr/>
        </p:nvSpPr>
        <p:spPr>
          <a:xfrm>
            <a:off x="5715254" y="5386180"/>
            <a:ext cx="43009" cy="170120"/>
          </a:xfrm>
          <a:prstGeom prst="arc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62" name="Arc 161"/>
          <p:cNvSpPr/>
          <p:nvPr/>
        </p:nvSpPr>
        <p:spPr>
          <a:xfrm>
            <a:off x="6387289" y="5386180"/>
            <a:ext cx="43009" cy="170120"/>
          </a:xfrm>
          <a:prstGeom prst="arc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63" name="Arc 162"/>
          <p:cNvSpPr/>
          <p:nvPr/>
        </p:nvSpPr>
        <p:spPr>
          <a:xfrm>
            <a:off x="6051272" y="5386180"/>
            <a:ext cx="43009" cy="170120"/>
          </a:xfrm>
          <a:prstGeom prst="arc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64" name="Arc 163"/>
          <p:cNvSpPr/>
          <p:nvPr/>
        </p:nvSpPr>
        <p:spPr>
          <a:xfrm>
            <a:off x="6723307" y="5386180"/>
            <a:ext cx="43009" cy="170120"/>
          </a:xfrm>
          <a:prstGeom prst="arc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66" name="Oval 165"/>
          <p:cNvSpPr/>
          <p:nvPr/>
        </p:nvSpPr>
        <p:spPr>
          <a:xfrm>
            <a:off x="876601" y="5556300"/>
            <a:ext cx="268814" cy="255181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67" name="Oval 166"/>
          <p:cNvSpPr/>
          <p:nvPr/>
        </p:nvSpPr>
        <p:spPr>
          <a:xfrm>
            <a:off x="1279822" y="4280396"/>
            <a:ext cx="268814" cy="255181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68" name="Oval 167"/>
          <p:cNvSpPr/>
          <p:nvPr/>
        </p:nvSpPr>
        <p:spPr>
          <a:xfrm>
            <a:off x="2355078" y="4280396"/>
            <a:ext cx="268814" cy="255181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69" name="Oval 168"/>
          <p:cNvSpPr/>
          <p:nvPr/>
        </p:nvSpPr>
        <p:spPr>
          <a:xfrm>
            <a:off x="1279822" y="2579192"/>
            <a:ext cx="268814" cy="255181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0" name="Oval 169"/>
          <p:cNvSpPr/>
          <p:nvPr/>
        </p:nvSpPr>
        <p:spPr>
          <a:xfrm>
            <a:off x="4371183" y="2579192"/>
            <a:ext cx="268814" cy="255181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1" name="Oval 170"/>
          <p:cNvSpPr/>
          <p:nvPr/>
        </p:nvSpPr>
        <p:spPr>
          <a:xfrm>
            <a:off x="7529749" y="2579192"/>
            <a:ext cx="268814" cy="255181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2" name="Oval 171"/>
          <p:cNvSpPr/>
          <p:nvPr/>
        </p:nvSpPr>
        <p:spPr>
          <a:xfrm>
            <a:off x="8201784" y="877987"/>
            <a:ext cx="268814" cy="255181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3" name="Oval 172"/>
          <p:cNvSpPr/>
          <p:nvPr/>
        </p:nvSpPr>
        <p:spPr>
          <a:xfrm>
            <a:off x="7328138" y="877987"/>
            <a:ext cx="268814" cy="255181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5" name="Snip Same Side Corner Rectangle 174"/>
          <p:cNvSpPr/>
          <p:nvPr/>
        </p:nvSpPr>
        <p:spPr>
          <a:xfrm>
            <a:off x="1279822" y="4535577"/>
            <a:ext cx="268814" cy="340241"/>
          </a:xfrm>
          <a:prstGeom prst="snip2Same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6" name="Snip Same Side Corner Rectangle 175"/>
          <p:cNvSpPr/>
          <p:nvPr/>
        </p:nvSpPr>
        <p:spPr>
          <a:xfrm>
            <a:off x="2355078" y="4535577"/>
            <a:ext cx="268814" cy="340241"/>
          </a:xfrm>
          <a:prstGeom prst="snip2Same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7" name="Snip Same Side Corner Rectangle 176"/>
          <p:cNvSpPr/>
          <p:nvPr/>
        </p:nvSpPr>
        <p:spPr>
          <a:xfrm>
            <a:off x="1279822" y="2834372"/>
            <a:ext cx="268814" cy="340241"/>
          </a:xfrm>
          <a:prstGeom prst="snip2Same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8" name="Snip Same Side Corner Rectangle 177"/>
          <p:cNvSpPr/>
          <p:nvPr/>
        </p:nvSpPr>
        <p:spPr>
          <a:xfrm>
            <a:off x="4371183" y="2834372"/>
            <a:ext cx="268814" cy="340241"/>
          </a:xfrm>
          <a:prstGeom prst="snip2Same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9" name="Snip Same Side Corner Rectangle 178"/>
          <p:cNvSpPr/>
          <p:nvPr/>
        </p:nvSpPr>
        <p:spPr>
          <a:xfrm>
            <a:off x="7529749" y="2834372"/>
            <a:ext cx="268814" cy="340241"/>
          </a:xfrm>
          <a:prstGeom prst="snip2Same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0" name="Snip Same Side Corner Rectangle 179"/>
          <p:cNvSpPr/>
          <p:nvPr/>
        </p:nvSpPr>
        <p:spPr>
          <a:xfrm>
            <a:off x="8201784" y="1133168"/>
            <a:ext cx="268814" cy="340241"/>
          </a:xfrm>
          <a:prstGeom prst="snip2Same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1" name="Snip Same Side Corner Rectangle 180"/>
          <p:cNvSpPr/>
          <p:nvPr/>
        </p:nvSpPr>
        <p:spPr>
          <a:xfrm>
            <a:off x="7328138" y="1133168"/>
            <a:ext cx="268814" cy="340241"/>
          </a:xfrm>
          <a:prstGeom prst="snip2Same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2" name="Snip Same Side Corner Rectangle 181"/>
          <p:cNvSpPr/>
          <p:nvPr/>
        </p:nvSpPr>
        <p:spPr>
          <a:xfrm>
            <a:off x="6656103" y="1133168"/>
            <a:ext cx="268814" cy="340241"/>
          </a:xfrm>
          <a:prstGeom prst="snip2Same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3" name="Oval 182"/>
          <p:cNvSpPr/>
          <p:nvPr/>
        </p:nvSpPr>
        <p:spPr>
          <a:xfrm>
            <a:off x="1548636" y="5556300"/>
            <a:ext cx="268814" cy="255181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4" name="Oval 183"/>
          <p:cNvSpPr/>
          <p:nvPr/>
        </p:nvSpPr>
        <p:spPr>
          <a:xfrm>
            <a:off x="2019060" y="5556300"/>
            <a:ext cx="268814" cy="255181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6" name="Snip Same Side Corner Rectangle 185"/>
          <p:cNvSpPr/>
          <p:nvPr/>
        </p:nvSpPr>
        <p:spPr>
          <a:xfrm>
            <a:off x="876601" y="5811481"/>
            <a:ext cx="268814" cy="340241"/>
          </a:xfrm>
          <a:prstGeom prst="snip2Same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7" name="Snip Same Side Corner Rectangle 186"/>
          <p:cNvSpPr/>
          <p:nvPr/>
        </p:nvSpPr>
        <p:spPr>
          <a:xfrm>
            <a:off x="1548636" y="5811481"/>
            <a:ext cx="268814" cy="340241"/>
          </a:xfrm>
          <a:prstGeom prst="snip2Same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8" name="Snip Same Side Corner Rectangle 187"/>
          <p:cNvSpPr/>
          <p:nvPr/>
        </p:nvSpPr>
        <p:spPr>
          <a:xfrm>
            <a:off x="2019060" y="5811481"/>
            <a:ext cx="268814" cy="340241"/>
          </a:xfrm>
          <a:prstGeom prst="snip2Same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9" name="Snip Same Side Corner Rectangle 188"/>
          <p:cNvSpPr/>
          <p:nvPr/>
        </p:nvSpPr>
        <p:spPr>
          <a:xfrm>
            <a:off x="2691096" y="5811481"/>
            <a:ext cx="268814" cy="340241"/>
          </a:xfrm>
          <a:prstGeom prst="snip2Same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90" name="Oval 189"/>
          <p:cNvSpPr/>
          <p:nvPr/>
        </p:nvSpPr>
        <p:spPr>
          <a:xfrm>
            <a:off x="2691096" y="5556300"/>
            <a:ext cx="268814" cy="255181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192" name="Straight Connector 191"/>
          <p:cNvCxnSpPr/>
          <p:nvPr/>
        </p:nvCxnSpPr>
        <p:spPr>
          <a:xfrm rot="5400000">
            <a:off x="968478" y="5428908"/>
            <a:ext cx="85060" cy="14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/>
        </p:nvCxnSpPr>
        <p:spPr>
          <a:xfrm rot="5400000">
            <a:off x="2783719" y="5427963"/>
            <a:ext cx="85060" cy="14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/>
          <p:nvPr/>
        </p:nvCxnSpPr>
        <p:spPr>
          <a:xfrm rot="5400000">
            <a:off x="1641260" y="5427963"/>
            <a:ext cx="85060" cy="14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/>
          <p:cNvCxnSpPr/>
          <p:nvPr/>
        </p:nvCxnSpPr>
        <p:spPr>
          <a:xfrm rot="5400000">
            <a:off x="2111684" y="5427963"/>
            <a:ext cx="85060" cy="14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4774405" y="1303288"/>
            <a:ext cx="1545681" cy="18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rot="5400000">
            <a:off x="4421277" y="3684228"/>
            <a:ext cx="170120" cy="14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rot="5400000">
            <a:off x="7579843" y="4109529"/>
            <a:ext cx="170120" cy="14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Slide Number Placeholder 8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47EC1-FC7D-42B6-AEBE-A2AF3AD5B32E}" type="slidenum">
              <a:rPr lang="th-TH" smtClean="0"/>
              <a:pPr/>
              <a:t>12</a:t>
            </a:fld>
            <a:endParaRPr lang="th-TH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4294967295"/>
          </p:nvPr>
        </p:nvSpPr>
        <p:spPr>
          <a:xfrm>
            <a:off x="473379" y="452686"/>
            <a:ext cx="8185332" cy="48710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2600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   </a:t>
            </a:r>
            <a:r>
              <a:rPr lang="en-US" altLang="ja-JP" sz="2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  <a:cs typeface="Andalus" pitchFamily="18" charset="-78"/>
              </a:rPr>
              <a:t>6. Responsibilities of Member countries (1)</a:t>
            </a:r>
          </a:p>
          <a:p>
            <a:pPr marL="0" indent="0">
              <a:buNone/>
            </a:pPr>
            <a:endParaRPr lang="ja-JP" altLang="ja-JP" sz="2600" dirty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altLang="ja-JP" sz="2400" dirty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r>
              <a:rPr lang="en-US" altLang="ja-JP" sz="1800" dirty="0" smtClean="0">
                <a:latin typeface="Andalus" pitchFamily="18" charset="-78"/>
                <a:cs typeface="Andalus" pitchFamily="18" charset="-78"/>
              </a:rPr>
              <a:t>6-1   Member countries collaborate in the implementation and development of forecasting information conducted in ASEAN Member States. </a:t>
            </a:r>
          </a:p>
          <a:p>
            <a:pPr marL="0" indent="0">
              <a:buNone/>
            </a:pPr>
            <a:endParaRPr lang="en-US" altLang="ja-JP" sz="1800" dirty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r>
              <a:rPr lang="en-US" altLang="ja-JP" sz="1800" dirty="0" smtClean="0">
                <a:latin typeface="Andalus" pitchFamily="18" charset="-78"/>
                <a:cs typeface="Andalus" pitchFamily="18" charset="-78"/>
              </a:rPr>
              <a:t>6-2   Member countries must</a:t>
            </a:r>
            <a:r>
              <a:rPr lang="en-US" altLang="ja-JP" sz="1800" u="sng" dirty="0" smtClean="0">
                <a:latin typeface="Andalus" pitchFamily="18" charset="-78"/>
                <a:cs typeface="Andalus" pitchFamily="18" charset="-78"/>
              </a:rPr>
              <a:t> prepare the working group </a:t>
            </a:r>
            <a:r>
              <a:rPr lang="en-US" altLang="ja-JP" sz="1800" dirty="0" smtClean="0">
                <a:latin typeface="Andalus" pitchFamily="18" charset="-78"/>
                <a:cs typeface="Andalus" pitchFamily="18" charset="-78"/>
              </a:rPr>
              <a:t>for F Model activity. This working group consists of a chief (FP member) and two trainee staffs.</a:t>
            </a:r>
            <a:endParaRPr lang="ja-JP" altLang="ja-JP" sz="18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altLang="ja-JP" sz="2400" dirty="0" smtClean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47EC1-FC7D-42B6-AEBE-A2AF3AD5B32E}" type="slidenum">
              <a:rPr lang="th-TH" smtClean="0"/>
              <a:pPr/>
              <a:t>13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476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4294967295"/>
          </p:nvPr>
        </p:nvSpPr>
        <p:spPr>
          <a:xfrm>
            <a:off x="473379" y="452686"/>
            <a:ext cx="8185332" cy="5128152"/>
          </a:xfrm>
        </p:spPr>
        <p:txBody>
          <a:bodyPr>
            <a:normAutofit fontScale="62500" lnSpcReduction="20000"/>
          </a:bodyPr>
          <a:lstStyle/>
          <a:p>
            <a:pPr marL="347472" lvl="1" indent="0">
              <a:buNone/>
            </a:pPr>
            <a:endParaRPr lang="en-US" altLang="ja-JP" sz="1800" dirty="0" smtClean="0">
              <a:latin typeface="Andalus" pitchFamily="18" charset="-78"/>
              <a:cs typeface="Andalus" pitchFamily="18" charset="-78"/>
            </a:endParaRPr>
          </a:p>
          <a:p>
            <a:pPr marL="347472" lvl="1" indent="0">
              <a:buNone/>
            </a:pPr>
            <a:r>
              <a:rPr lang="en-US" altLang="ja-JP" sz="4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  <a:cs typeface="Andalus" pitchFamily="18" charset="-78"/>
              </a:rPr>
              <a:t>6. Responsibilities of Member countries (2)</a:t>
            </a:r>
            <a:endParaRPr lang="en-US" altLang="ja-JP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marL="347472" lvl="1" indent="0">
              <a:buNone/>
            </a:pPr>
            <a:endParaRPr lang="ja-JP" altLang="ja-JP" sz="1800" dirty="0">
              <a:latin typeface="Andalus" pitchFamily="18" charset="-78"/>
              <a:cs typeface="Andalus" pitchFamily="18" charset="-78"/>
            </a:endParaRPr>
          </a:p>
          <a:p>
            <a:pPr marL="0" lvl="0" indent="0">
              <a:buNone/>
            </a:pPr>
            <a:r>
              <a:rPr lang="en-US" altLang="ja-JP" sz="2900" dirty="0" smtClean="0">
                <a:latin typeface="Andalus" pitchFamily="18" charset="-78"/>
                <a:cs typeface="Andalus" pitchFamily="18" charset="-78"/>
              </a:rPr>
              <a:t>  6-3   </a:t>
            </a:r>
            <a:r>
              <a:rPr lang="en-US" altLang="ja-JP" sz="3300" dirty="0" smtClean="0">
                <a:latin typeface="Andalus" pitchFamily="18" charset="-78"/>
                <a:cs typeface="Andalus" pitchFamily="18" charset="-78"/>
              </a:rPr>
              <a:t>Trainees are requested as follows:</a:t>
            </a:r>
          </a:p>
          <a:p>
            <a:pPr marL="0" lvl="0" indent="0">
              <a:buNone/>
            </a:pPr>
            <a:endParaRPr lang="en-US" altLang="ja-JP" sz="2600" dirty="0" smtClean="0">
              <a:latin typeface="Andalus" pitchFamily="18" charset="-78"/>
              <a:cs typeface="Andalus" pitchFamily="18" charset="-78"/>
            </a:endParaRPr>
          </a:p>
          <a:p>
            <a:pPr marL="0" lvl="0" indent="0">
              <a:buNone/>
            </a:pPr>
            <a:r>
              <a:rPr lang="en-US" altLang="ja-JP" sz="2300" dirty="0" smtClean="0">
                <a:latin typeface="Andalus" pitchFamily="18" charset="-78"/>
                <a:cs typeface="Andalus" pitchFamily="18" charset="-78"/>
              </a:rPr>
              <a:t>                   </a:t>
            </a:r>
            <a:r>
              <a:rPr lang="en-US" altLang="ja-JP" sz="2900" dirty="0" smtClean="0">
                <a:latin typeface="Andalus" pitchFamily="18" charset="-78"/>
                <a:cs typeface="Andalus" pitchFamily="18" charset="-78"/>
              </a:rPr>
              <a:t>Bachelor </a:t>
            </a:r>
            <a:r>
              <a:rPr lang="en-US" altLang="ja-JP" sz="2900" dirty="0">
                <a:latin typeface="Andalus" pitchFamily="18" charset="-78"/>
                <a:cs typeface="Andalus" pitchFamily="18" charset="-78"/>
              </a:rPr>
              <a:t>level of statistics, economics, agriculture or any related field.</a:t>
            </a:r>
            <a:endParaRPr lang="ja-JP" altLang="ja-JP" sz="2900" dirty="0">
              <a:latin typeface="Andalus" pitchFamily="18" charset="-78"/>
              <a:cs typeface="Andalus" pitchFamily="18" charset="-78"/>
            </a:endParaRPr>
          </a:p>
          <a:p>
            <a:pPr marL="0" lvl="0" indent="0">
              <a:buNone/>
            </a:pPr>
            <a:r>
              <a:rPr lang="en-US" altLang="ja-JP" sz="2900" dirty="0" smtClean="0">
                <a:latin typeface="Andalus" pitchFamily="18" charset="-78"/>
                <a:cs typeface="Andalus" pitchFamily="18" charset="-78"/>
              </a:rPr>
              <a:t>               Have </a:t>
            </a:r>
            <a:r>
              <a:rPr lang="en-US" altLang="ja-JP" sz="2900" dirty="0">
                <a:latin typeface="Andalus" pitchFamily="18" charset="-78"/>
                <a:cs typeface="Andalus" pitchFamily="18" charset="-78"/>
              </a:rPr>
              <a:t>a basic knowledge of Regression technique</a:t>
            </a:r>
            <a:endParaRPr lang="ja-JP" altLang="ja-JP" sz="2900" dirty="0">
              <a:latin typeface="Andalus" pitchFamily="18" charset="-78"/>
              <a:cs typeface="Andalus" pitchFamily="18" charset="-78"/>
            </a:endParaRPr>
          </a:p>
          <a:p>
            <a:pPr marL="0" lvl="0" indent="0">
              <a:buNone/>
            </a:pPr>
            <a:r>
              <a:rPr lang="en-US" altLang="ja-JP" sz="2900" dirty="0" smtClean="0">
                <a:latin typeface="Andalus" pitchFamily="18" charset="-78"/>
                <a:cs typeface="Andalus" pitchFamily="18" charset="-78"/>
              </a:rPr>
              <a:t>               Responsible </a:t>
            </a:r>
            <a:r>
              <a:rPr lang="en-US" altLang="ja-JP" sz="2900" dirty="0">
                <a:latin typeface="Andalus" pitchFamily="18" charset="-78"/>
                <a:cs typeface="Andalus" pitchFamily="18" charset="-78"/>
              </a:rPr>
              <a:t>for agriculture statistics</a:t>
            </a:r>
            <a:endParaRPr lang="ja-JP" altLang="ja-JP" sz="2900" dirty="0">
              <a:latin typeface="Andalus" pitchFamily="18" charset="-78"/>
              <a:cs typeface="Andalus" pitchFamily="18" charset="-78"/>
            </a:endParaRPr>
          </a:p>
          <a:p>
            <a:pPr marL="0" lvl="0" indent="0">
              <a:buNone/>
            </a:pPr>
            <a:r>
              <a:rPr lang="en-US" altLang="ja-JP" sz="2900" dirty="0" smtClean="0">
                <a:latin typeface="Andalus" pitchFamily="18" charset="-78"/>
                <a:cs typeface="Andalus" pitchFamily="18" charset="-78"/>
              </a:rPr>
              <a:t>               Fluent </a:t>
            </a:r>
            <a:r>
              <a:rPr lang="en-US" altLang="ja-JP" sz="2900" dirty="0">
                <a:latin typeface="Andalus" pitchFamily="18" charset="-78"/>
                <a:cs typeface="Andalus" pitchFamily="18" charset="-78"/>
              </a:rPr>
              <a:t>in English, written and spoken is a </a:t>
            </a:r>
            <a:r>
              <a:rPr lang="en-US" altLang="ja-JP" sz="2900" dirty="0" smtClean="0">
                <a:latin typeface="Andalus" pitchFamily="18" charset="-78"/>
                <a:cs typeface="Andalus" pitchFamily="18" charset="-78"/>
              </a:rPr>
              <a:t>must</a:t>
            </a:r>
          </a:p>
          <a:p>
            <a:pPr marL="0" lvl="0" indent="0">
              <a:buNone/>
            </a:pPr>
            <a:r>
              <a:rPr lang="en-US" altLang="ja-JP" sz="29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altLang="ja-JP" sz="2900" dirty="0" smtClean="0">
                <a:latin typeface="Andalus" pitchFamily="18" charset="-78"/>
                <a:cs typeface="Andalus" pitchFamily="18" charset="-78"/>
              </a:rPr>
              <a:t>              It must be less than 50 years</a:t>
            </a:r>
          </a:p>
          <a:p>
            <a:pPr marL="0" lvl="0" indent="0">
              <a:buNone/>
            </a:pPr>
            <a:endParaRPr lang="en-US" altLang="ja-JP" sz="2900" dirty="0">
              <a:latin typeface="Andalus" pitchFamily="18" charset="-78"/>
              <a:cs typeface="Andalus" pitchFamily="18" charset="-78"/>
            </a:endParaRPr>
          </a:p>
          <a:p>
            <a:pPr marL="0" lvl="0" indent="0">
              <a:buNone/>
            </a:pPr>
            <a:r>
              <a:rPr lang="en-US" altLang="ja-JP" sz="2900" dirty="0" smtClean="0">
                <a:latin typeface="Andalus" pitchFamily="18" charset="-78"/>
                <a:cs typeface="Andalus" pitchFamily="18" charset="-78"/>
              </a:rPr>
              <a:t> </a:t>
            </a:r>
            <a:endParaRPr lang="en-US" altLang="ja-JP" sz="2900" dirty="0">
              <a:latin typeface="Andalus" pitchFamily="18" charset="-78"/>
              <a:cs typeface="Andalus" pitchFamily="18" charset="-78"/>
            </a:endParaRPr>
          </a:p>
          <a:p>
            <a:pPr marL="0" lvl="0" indent="0">
              <a:buNone/>
            </a:pPr>
            <a:r>
              <a:rPr lang="en-US" altLang="ja-JP" sz="2900" dirty="0" smtClean="0">
                <a:latin typeface="Andalus" pitchFamily="18" charset="-78"/>
                <a:cs typeface="Andalus" pitchFamily="18" charset="-78"/>
              </a:rPr>
              <a:t> 6-4   </a:t>
            </a:r>
            <a:r>
              <a:rPr lang="en-US" altLang="ja-JP" sz="3300" u="sng" dirty="0" smtClean="0">
                <a:latin typeface="Andalus" pitchFamily="18" charset="-78"/>
                <a:cs typeface="Andalus" pitchFamily="18" charset="-78"/>
              </a:rPr>
              <a:t>Trainee </a:t>
            </a:r>
            <a:r>
              <a:rPr lang="en-US" altLang="ja-JP" sz="3300" u="sng" dirty="0">
                <a:latin typeface="Andalus" pitchFamily="18" charset="-78"/>
                <a:cs typeface="Andalus" pitchFamily="18" charset="-78"/>
              </a:rPr>
              <a:t>staffs have to work to the exercises </a:t>
            </a:r>
            <a:r>
              <a:rPr lang="en-US" altLang="ja-JP" sz="3300" dirty="0">
                <a:latin typeface="Andalus" pitchFamily="18" charset="-78"/>
                <a:cs typeface="Andalus" pitchFamily="18" charset="-78"/>
              </a:rPr>
              <a:t>that indicated by training after the training</a:t>
            </a:r>
            <a:r>
              <a:rPr lang="en-US" altLang="ja-JP" sz="3300" dirty="0" smtClean="0">
                <a:latin typeface="Andalus" pitchFamily="18" charset="-78"/>
                <a:cs typeface="Andalus" pitchFamily="18" charset="-78"/>
              </a:rPr>
              <a:t>.</a:t>
            </a:r>
          </a:p>
          <a:p>
            <a:pPr marL="0" lvl="0" indent="0">
              <a:buNone/>
            </a:pPr>
            <a:endParaRPr lang="en-US" altLang="ja-JP" sz="3300" dirty="0">
              <a:latin typeface="Andalus" pitchFamily="18" charset="-78"/>
              <a:cs typeface="Andalus" pitchFamily="18" charset="-78"/>
            </a:endParaRPr>
          </a:p>
          <a:p>
            <a:pPr marL="0" lvl="0" indent="0">
              <a:buNone/>
            </a:pPr>
            <a:r>
              <a:rPr lang="en-US" altLang="ja-JP" sz="2900" dirty="0" smtClean="0">
                <a:latin typeface="Andalus" pitchFamily="18" charset="-78"/>
                <a:cs typeface="Andalus" pitchFamily="18" charset="-78"/>
              </a:rPr>
              <a:t>6-5   Member countries </a:t>
            </a:r>
            <a:r>
              <a:rPr lang="en-US" altLang="ja-JP" sz="3300" u="sng" dirty="0" smtClean="0">
                <a:latin typeface="Andalus" pitchFamily="18" charset="-78"/>
                <a:cs typeface="Andalus" pitchFamily="18" charset="-78"/>
              </a:rPr>
              <a:t>are </a:t>
            </a:r>
            <a:r>
              <a:rPr lang="en-US" altLang="ja-JP" sz="3300" u="sng" dirty="0">
                <a:latin typeface="Andalus" pitchFamily="18" charset="-78"/>
                <a:cs typeface="Andalus" pitchFamily="18" charset="-78"/>
              </a:rPr>
              <a:t>requested to prepare the data </a:t>
            </a:r>
            <a:r>
              <a:rPr lang="en-US" altLang="ja-JP" sz="3300" dirty="0">
                <a:latin typeface="Andalus" pitchFamily="18" charset="-78"/>
                <a:cs typeface="Andalus" pitchFamily="18" charset="-78"/>
              </a:rPr>
              <a:t>according to the “</a:t>
            </a:r>
            <a:r>
              <a:rPr lang="en-US" altLang="ja-JP" sz="3300" dirty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guideline for collecting data</a:t>
            </a:r>
            <a:r>
              <a:rPr lang="en-US" altLang="ja-JP" sz="3300" dirty="0">
                <a:latin typeface="Andalus" pitchFamily="18" charset="-78"/>
                <a:cs typeface="Andalus" pitchFamily="18" charset="-78"/>
              </a:rPr>
              <a:t>” for </a:t>
            </a:r>
            <a:r>
              <a:rPr lang="en-US" altLang="ja-JP" sz="3300" dirty="0" smtClean="0">
                <a:latin typeface="Andalus" pitchFamily="18" charset="-78"/>
                <a:cs typeface="Andalus" pitchFamily="18" charset="-78"/>
              </a:rPr>
              <a:t>  F Model </a:t>
            </a:r>
            <a:r>
              <a:rPr lang="en-US" altLang="ja-JP" sz="3300" dirty="0">
                <a:latin typeface="Andalus" pitchFamily="18" charset="-78"/>
                <a:cs typeface="Andalus" pitchFamily="18" charset="-78"/>
              </a:rPr>
              <a:t>activity.</a:t>
            </a:r>
            <a:endParaRPr lang="ja-JP" altLang="ja-JP" sz="3300" dirty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ja-JP" altLang="ja-JP" sz="2900" dirty="0"/>
          </a:p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47EC1-FC7D-42B6-AEBE-A2AF3AD5B32E}" type="slidenum">
              <a:rPr lang="th-TH" smtClean="0"/>
              <a:pPr/>
              <a:t>14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6224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4294967295"/>
          </p:nvPr>
        </p:nvSpPr>
        <p:spPr>
          <a:xfrm>
            <a:off x="406176" y="452686"/>
            <a:ext cx="8185332" cy="586915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2200" b="1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r>
              <a:rPr lang="en-US" altLang="ja-JP" sz="2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  <a:cs typeface="Andalus" pitchFamily="18" charset="-78"/>
              </a:rPr>
              <a:t>7.  Continuity to obtain and tackle</a:t>
            </a:r>
            <a:endParaRPr lang="ja-JP" altLang="ja-JP" sz="2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itchFamily="66" charset="0"/>
              <a:cs typeface="Andalus" pitchFamily="18" charset="-78"/>
            </a:endParaRPr>
          </a:p>
          <a:p>
            <a:pPr marL="0" indent="0">
              <a:buNone/>
            </a:pPr>
            <a:endParaRPr lang="en-US" altLang="ja-JP" sz="22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endParaRPr lang="en-US" altLang="ja-JP" sz="22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r>
              <a:rPr lang="en-US" altLang="ja-JP" sz="2000" dirty="0" smtClean="0">
                <a:latin typeface="Andalus" pitchFamily="18" charset="-78"/>
                <a:cs typeface="Andalus" pitchFamily="18" charset="-78"/>
              </a:rPr>
              <a:t>     To guarantee a prompt response and dissemination of acquired  knowledge and information with the members of working group, </a:t>
            </a:r>
            <a:r>
              <a:rPr lang="en-US" altLang="ja-JP" sz="2000" u="sng" dirty="0" smtClean="0">
                <a:latin typeface="Andalus" pitchFamily="18" charset="-78"/>
                <a:cs typeface="Andalus" pitchFamily="18" charset="-78"/>
              </a:rPr>
              <a:t>pioneering participant of this training would be responsible to obtain and tackle </a:t>
            </a:r>
            <a:r>
              <a:rPr lang="en-US" altLang="ja-JP" sz="2000" u="sng" dirty="0">
                <a:latin typeface="Andalus" pitchFamily="18" charset="-78"/>
                <a:cs typeface="Andalus" pitchFamily="18" charset="-78"/>
              </a:rPr>
              <a:t>the succeeding trainings </a:t>
            </a:r>
            <a:r>
              <a:rPr lang="en-US" altLang="ja-JP" sz="2000" dirty="0">
                <a:latin typeface="Andalus" pitchFamily="18" charset="-78"/>
                <a:cs typeface="Andalus" pitchFamily="18" charset="-78"/>
              </a:rPr>
              <a:t>to be conducted</a:t>
            </a:r>
            <a:r>
              <a:rPr lang="en-US" altLang="ja-JP" sz="2000" dirty="0" smtClean="0">
                <a:latin typeface="Andalus" pitchFamily="18" charset="-78"/>
                <a:cs typeface="Andalus" pitchFamily="18" charset="-78"/>
              </a:rPr>
              <a:t>.</a:t>
            </a:r>
          </a:p>
          <a:p>
            <a:pPr marL="0" indent="0">
              <a:buNone/>
            </a:pPr>
            <a:endParaRPr lang="en-US" altLang="ja-JP" sz="20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r>
              <a:rPr lang="en-US" altLang="ja-JP" sz="2000" dirty="0" smtClean="0">
                <a:latin typeface="Andalus" pitchFamily="18" charset="-78"/>
                <a:cs typeface="Andalus" pitchFamily="18" charset="-78"/>
              </a:rPr>
              <a:t>     Training certificate would be given to a trainee who complete the presentation in workshop by each year.</a:t>
            </a:r>
            <a:endParaRPr lang="ja-JP" altLang="ja-JP" sz="2000" dirty="0"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endParaRPr kumimoji="1" lang="en-US" altLang="ja-JP" dirty="0" smtClean="0"/>
          </a:p>
          <a:p>
            <a:pPr>
              <a:buNone/>
            </a:pPr>
            <a:endParaRPr kumimoji="1" lang="ja-JP" alt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4990" y="4280397"/>
            <a:ext cx="136896" cy="17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47EC1-FC7D-42B6-AEBE-A2AF3AD5B32E}" type="slidenum">
              <a:rPr lang="th-TH" smtClean="0"/>
              <a:pPr/>
              <a:t>15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6580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473380" y="575893"/>
            <a:ext cx="819882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  <a:ea typeface="Calibri" pitchFamily="34" charset="0"/>
                <a:cs typeface="Cordia New" pitchFamily="34" charset="-34"/>
              </a:rPr>
              <a:t>FAO TCPFP Workshop and the First AFSIS F Model Training Program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cs typeface="Angsana New" pitchFamily="18" charset="-34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73381" y="1218229"/>
          <a:ext cx="8198829" cy="4618403"/>
        </p:xfrm>
        <a:graphic>
          <a:graphicData uri="http://schemas.openxmlformats.org/drawingml/2006/table">
            <a:tbl>
              <a:tblPr/>
              <a:tblGrid>
                <a:gridCol w="733227"/>
                <a:gridCol w="1666429"/>
                <a:gridCol w="1533115"/>
                <a:gridCol w="1466458"/>
                <a:gridCol w="1364805"/>
                <a:gridCol w="1434795"/>
              </a:tblGrid>
              <a:tr h="2504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Cordia New"/>
                        </a:rPr>
                        <a:t>Time</a:t>
                      </a:r>
                    </a:p>
                  </a:txBody>
                  <a:tcPr marL="41193" marR="4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Cordia New"/>
                        </a:rPr>
                        <a:t>July 9 Tue</a:t>
                      </a:r>
                    </a:p>
                  </a:txBody>
                  <a:tcPr marL="41193" marR="4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ordia New"/>
                        </a:rPr>
                        <a:t>July 10 Wed</a:t>
                      </a:r>
                    </a:p>
                  </a:txBody>
                  <a:tcPr marL="41193" marR="4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ordia New"/>
                        </a:rPr>
                        <a:t>July 11 Thu</a:t>
                      </a:r>
                    </a:p>
                  </a:txBody>
                  <a:tcPr marL="41193" marR="4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ordia New"/>
                        </a:rPr>
                        <a:t>July 12 Fri</a:t>
                      </a:r>
                    </a:p>
                  </a:txBody>
                  <a:tcPr marL="41193" marR="4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ordia New"/>
                        </a:rPr>
                        <a:t>July 13 Sat</a:t>
                      </a:r>
                    </a:p>
                  </a:txBody>
                  <a:tcPr marL="41193" marR="4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77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Cordia New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Cordia New"/>
                        </a:rPr>
                        <a:t>9:00 – 10:30</a:t>
                      </a:r>
                    </a:p>
                  </a:txBody>
                  <a:tcPr marL="41193" marR="4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/>
                          <a:ea typeface="Calibri"/>
                          <a:cs typeface="Cordia New"/>
                        </a:rPr>
                        <a:t>(AFSIS F Model Training)</a:t>
                      </a:r>
                      <a:endParaRPr lang="en-US" sz="1200" dirty="0">
                        <a:latin typeface="Calibri"/>
                        <a:ea typeface="Calibri"/>
                        <a:cs typeface="Cordia New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Orienteering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Opening session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Presentation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-Keynote lecture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(Dr. </a:t>
                      </a:r>
                      <a:r>
                        <a:rPr lang="en-US" sz="1200" dirty="0" err="1" smtClean="0">
                          <a:latin typeface="Calibri"/>
                          <a:ea typeface="Calibri"/>
                          <a:cs typeface="Cordia New"/>
                        </a:rPr>
                        <a:t>Aprichart</a:t>
                      </a:r>
                      <a:r>
                        <a:rPr lang="en-US" sz="1200" baseline="0" dirty="0" smtClean="0">
                          <a:latin typeface="Calibri"/>
                          <a:ea typeface="Calibri"/>
                          <a:cs typeface="Cordia New"/>
                        </a:rPr>
                        <a:t> </a:t>
                      </a:r>
                      <a:r>
                        <a:rPr lang="en-US" sz="1200" dirty="0" err="1" smtClean="0">
                          <a:latin typeface="Calibri"/>
                          <a:ea typeface="Calibri"/>
                          <a:cs typeface="Cordia New"/>
                        </a:rPr>
                        <a:t>Pongsrihadulchai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Cordia New"/>
                        </a:rPr>
                        <a:t>Implementation 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plan for </a:t>
                      </a:r>
                      <a:endParaRPr lang="en-US" sz="1200" dirty="0" smtClean="0">
                        <a:latin typeface="Calibri"/>
                        <a:ea typeface="Calibri"/>
                        <a:cs typeface="Cordia New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Cordia New"/>
                        </a:rPr>
                        <a:t>  F 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Model activity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(Mr. Kimura)</a:t>
                      </a:r>
                    </a:p>
                  </a:txBody>
                  <a:tcPr marL="41193" marR="4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Lecture and practice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-Single equation model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Testing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Function type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(Dr. </a:t>
                      </a:r>
                      <a:r>
                        <a:rPr lang="en-US" sz="1200" dirty="0" err="1">
                          <a:latin typeface="Calibri"/>
                          <a:ea typeface="Calibri"/>
                          <a:cs typeface="Cordia New"/>
                        </a:rPr>
                        <a:t>Kusano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, JIRCAS)</a:t>
                      </a:r>
                    </a:p>
                  </a:txBody>
                  <a:tcPr marL="41193" marR="4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Lecture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-Agricultural Economic Situation-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 (Dr. </a:t>
                      </a:r>
                      <a:r>
                        <a:rPr lang="en-US" sz="1200" dirty="0" err="1">
                          <a:latin typeface="Calibri"/>
                          <a:ea typeface="Calibri"/>
                          <a:cs typeface="Cordia New"/>
                        </a:rPr>
                        <a:t>Aree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 </a:t>
                      </a:r>
                      <a:r>
                        <a:rPr lang="en-US" sz="1200" dirty="0" err="1">
                          <a:latin typeface="Calibri"/>
                          <a:ea typeface="Calibri"/>
                          <a:cs typeface="Cordia New"/>
                        </a:rPr>
                        <a:t>Wiboonpongse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Chiang </a:t>
                      </a:r>
                      <a:r>
                        <a:rPr lang="en-US" sz="1200" dirty="0" err="1">
                          <a:latin typeface="Calibri"/>
                          <a:ea typeface="Calibri"/>
                          <a:cs typeface="Cordia New"/>
                        </a:rPr>
                        <a:t>mai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 university</a:t>
                      </a:r>
                    </a:p>
                  </a:txBody>
                  <a:tcPr marL="41193" marR="4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Lecture and practice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-Single equation model-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Elasticity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Projection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(Dr. </a:t>
                      </a:r>
                      <a:r>
                        <a:rPr lang="en-US" sz="1200" dirty="0" err="1">
                          <a:latin typeface="Calibri"/>
                          <a:ea typeface="Calibri"/>
                          <a:cs typeface="Cordia New"/>
                        </a:rPr>
                        <a:t>Kusano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, JIRCAS)</a:t>
                      </a:r>
                    </a:p>
                  </a:txBody>
                  <a:tcPr marL="41193" marR="4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Presentation and discussion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-Data definition for F Model (rice)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(Mr. Kimura)</a:t>
                      </a:r>
                    </a:p>
                  </a:txBody>
                  <a:tcPr marL="41193" marR="4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38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Cordia New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Cordia New"/>
                        </a:rPr>
                        <a:t>11:00 – 12:30</a:t>
                      </a:r>
                    </a:p>
                  </a:txBody>
                  <a:tcPr marL="41193" marR="4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1063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Cordia New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Cordia New"/>
                        </a:rPr>
                        <a:t>13:30 – 15:00</a:t>
                      </a:r>
                    </a:p>
                  </a:txBody>
                  <a:tcPr marL="41193" marR="4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Cordia New"/>
                        </a:rPr>
                        <a:t>Lecture 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and practice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-Single equation model-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 Basic statistics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Regression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 (Dr. </a:t>
                      </a:r>
                      <a:r>
                        <a:rPr lang="en-US" sz="1200" dirty="0" err="1">
                          <a:latin typeface="Calibri"/>
                          <a:ea typeface="Calibri"/>
                          <a:cs typeface="Cordia New"/>
                        </a:rPr>
                        <a:t>Kusano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, JIRCAS)</a:t>
                      </a:r>
                    </a:p>
                  </a:txBody>
                  <a:tcPr marL="41193" marR="4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Cordia New"/>
                        </a:rPr>
                        <a:t>Lecture</a:t>
                      </a:r>
                      <a:endParaRPr lang="en-US" sz="1200" dirty="0">
                        <a:latin typeface="Calibri"/>
                        <a:ea typeface="Calibri"/>
                        <a:cs typeface="Cordia New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-Fundamental regression-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(Dr. </a:t>
                      </a:r>
                      <a:r>
                        <a:rPr lang="en-US" sz="1200" dirty="0" err="1">
                          <a:latin typeface="Calibri"/>
                          <a:ea typeface="Calibri"/>
                          <a:cs typeface="Cordia New"/>
                        </a:rPr>
                        <a:t>Aree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 </a:t>
                      </a:r>
                      <a:r>
                        <a:rPr lang="en-US" sz="1200" dirty="0" err="1">
                          <a:latin typeface="Calibri"/>
                          <a:ea typeface="Calibri"/>
                          <a:cs typeface="Cordia New"/>
                        </a:rPr>
                        <a:t>Wiboonpongse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Chiang </a:t>
                      </a:r>
                      <a:r>
                        <a:rPr lang="en-US" sz="1200" dirty="0" err="1">
                          <a:latin typeface="Calibri"/>
                          <a:ea typeface="Calibri"/>
                          <a:cs typeface="Cordia New"/>
                        </a:rPr>
                        <a:t>mai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 university </a:t>
                      </a:r>
                    </a:p>
                  </a:txBody>
                  <a:tcPr marL="41193" marR="4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Cordia New"/>
                        </a:rPr>
                        <a:t>Lecture</a:t>
                      </a:r>
                      <a:endParaRPr lang="en-US" sz="1200" dirty="0">
                        <a:latin typeface="Calibri"/>
                        <a:ea typeface="Calibri"/>
                        <a:cs typeface="Cordia New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-Econometric Apply-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(Dr. </a:t>
                      </a:r>
                      <a:r>
                        <a:rPr lang="en-US" sz="1200" dirty="0" err="1">
                          <a:latin typeface="Calibri"/>
                          <a:ea typeface="Calibri"/>
                          <a:cs typeface="Cordia New"/>
                        </a:rPr>
                        <a:t>Aree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 </a:t>
                      </a:r>
                      <a:r>
                        <a:rPr lang="en-US" sz="1200" dirty="0" err="1">
                          <a:latin typeface="Calibri"/>
                          <a:ea typeface="Calibri"/>
                          <a:cs typeface="Cordia New"/>
                        </a:rPr>
                        <a:t>Wiboonpongse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Chiang </a:t>
                      </a:r>
                      <a:r>
                        <a:rPr lang="en-US" sz="1200" dirty="0" err="1">
                          <a:latin typeface="Calibri"/>
                          <a:ea typeface="Calibri"/>
                          <a:cs typeface="Cordia New"/>
                        </a:rPr>
                        <a:t>mai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 university</a:t>
                      </a:r>
                    </a:p>
                  </a:txBody>
                  <a:tcPr marL="41193" marR="4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Cordia New"/>
                        </a:rPr>
                        <a:t>Lecture 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and practice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-Single equation model-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Dummy and policy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Further development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(Dr. </a:t>
                      </a:r>
                      <a:r>
                        <a:rPr lang="en-US" sz="1200" dirty="0" err="1">
                          <a:latin typeface="Calibri"/>
                          <a:ea typeface="Calibri"/>
                          <a:cs typeface="Cordia New"/>
                        </a:rPr>
                        <a:t>Kusano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, JIRCAS)</a:t>
                      </a:r>
                    </a:p>
                  </a:txBody>
                  <a:tcPr marL="41193" marR="4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Cordia New"/>
                        </a:rPr>
                        <a:t>Homework 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for Trainee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(Dr. </a:t>
                      </a:r>
                      <a:r>
                        <a:rPr lang="en-US" sz="1200" dirty="0" err="1">
                          <a:latin typeface="Calibri"/>
                          <a:ea typeface="Calibri"/>
                          <a:cs typeface="Cordia New"/>
                        </a:rPr>
                        <a:t>Kusano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, JIRCAS, </a:t>
                      </a:r>
                      <a:endParaRPr lang="en-US" sz="1200" dirty="0" smtClean="0">
                        <a:latin typeface="Calibri"/>
                        <a:ea typeface="Calibri"/>
                        <a:cs typeface="Cordia New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Cordia New"/>
                        </a:rPr>
                        <a:t>Mr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. Kimura)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Cordia New"/>
                        </a:rPr>
                        <a:t>Closing session</a:t>
                      </a:r>
                    </a:p>
                  </a:txBody>
                  <a:tcPr marL="41193" marR="4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33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Cordia New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Cordia New"/>
                        </a:rPr>
                        <a:t>15:30 – 17:00</a:t>
                      </a:r>
                    </a:p>
                  </a:txBody>
                  <a:tcPr marL="41193" marR="4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47EC1-FC7D-42B6-AEBE-A2AF3AD5B32E}" type="slidenum">
              <a:rPr lang="th-TH" smtClean="0"/>
              <a:pPr/>
              <a:t>16</a:t>
            </a:fld>
            <a:endParaRPr lang="th-TH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SC_0100s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83043" y="877987"/>
            <a:ext cx="1612884" cy="2211566"/>
          </a:xfrm>
          <a:prstGeom prst="rect">
            <a:avLst/>
          </a:prstGeom>
        </p:spPr>
      </p:pic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3631945" y="1127376"/>
            <a:ext cx="4905857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rdia New" pitchFamily="34" charset="-34"/>
              </a:rPr>
              <a:t>Dr. Eiichi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rdia New" pitchFamily="34" charset="-34"/>
              </a:rPr>
              <a:t>Kusano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Cordia New" pitchFamily="34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rdia New" pitchFamily="34" charset="-34"/>
              </a:rPr>
              <a:t>Researcher with fixed term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rdia New" pitchFamily="34" charset="-34"/>
              </a:rPr>
              <a:t>Japan International Research Center for Agricultural Sciences, Tsukuba, Japan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4990" y="3429795"/>
            <a:ext cx="336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Educational background:</a:t>
            </a:r>
            <a:endParaRPr lang="th-TH" sz="120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674990" y="3770035"/>
          <a:ext cx="7795607" cy="2519282"/>
        </p:xfrm>
        <a:graphic>
          <a:graphicData uri="http://schemas.openxmlformats.org/drawingml/2006/table">
            <a:tbl>
              <a:tblPr/>
              <a:tblGrid>
                <a:gridCol w="2340232"/>
                <a:gridCol w="569990"/>
                <a:gridCol w="569416"/>
                <a:gridCol w="2034286"/>
                <a:gridCol w="2281683"/>
              </a:tblGrid>
              <a:tr h="261815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Cordia New"/>
                        </a:rPr>
                        <a:t>Name and place</a:t>
                      </a: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ordia New"/>
                        </a:rPr>
                        <a:t>Years attended</a:t>
                      </a: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ordia New"/>
                        </a:rPr>
                        <a:t>Degrees</a:t>
                      </a: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ordia New"/>
                        </a:rPr>
                        <a:t>Main subjects</a:t>
                      </a: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815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Cordia New"/>
                        </a:rPr>
                        <a:t>From</a:t>
                      </a: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Cordia New"/>
                        </a:rPr>
                        <a:t>To</a:t>
                      </a: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53991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ordia New"/>
                        </a:rPr>
                        <a:t>Tokyo University of Agriculture and Technology, Tokyo, Japan</a:t>
                      </a: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ordia New"/>
                        </a:rPr>
                        <a:t>2005</a:t>
                      </a: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Cordia New"/>
                        </a:rPr>
                        <a:t>2008</a:t>
                      </a: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Cordia New"/>
                        </a:rPr>
                        <a:t>Ph.D. (Doctor of Agriculture)</a:t>
                      </a: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Cordia New"/>
                        </a:rPr>
                        <a:t>Comprehensive development study on semi-arid area in China</a:t>
                      </a: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91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ordia New"/>
                        </a:rPr>
                        <a:t>Ibaraki University, Ibaraki, Japan</a:t>
                      </a: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ordia New"/>
                        </a:rPr>
                        <a:t>2003</a:t>
                      </a: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ordia New"/>
                        </a:rPr>
                        <a:t>2005</a:t>
                      </a: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Cordia New"/>
                        </a:rPr>
                        <a:t>Master of Agriculture</a:t>
                      </a: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Cordia New"/>
                        </a:rPr>
                        <a:t>Study on surplus labor in China</a:t>
                      </a: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91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Cordia New"/>
                        </a:rPr>
                        <a:t>Ibaraki University, Ibaraki, Japan</a:t>
                      </a: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ordia New"/>
                        </a:rPr>
                        <a:t>1999</a:t>
                      </a: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ordia New"/>
                        </a:rPr>
                        <a:t>2003</a:t>
                      </a: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Cordia New"/>
                        </a:rPr>
                        <a:t>Bachelor of Agriculture</a:t>
                      </a: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Cordia New"/>
                        </a:rPr>
                        <a:t>Rural development model study in Japan</a:t>
                      </a: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81432" y="452686"/>
            <a:ext cx="2217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Instructor (permanent)</a:t>
            </a:r>
            <a:endParaRPr lang="th-TH" sz="1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47EC1-FC7D-42B6-AEBE-A2AF3AD5B32E}" type="slidenum">
              <a:rPr lang="th-TH" smtClean="0"/>
              <a:pPr/>
              <a:t>17</a:t>
            </a:fld>
            <a:endParaRPr lang="th-TH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mis.agri.cmu.ac.th/images/person/030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5839" y="963047"/>
            <a:ext cx="1612884" cy="2211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631945" y="1297496"/>
            <a:ext cx="4368229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ordia New" pitchFamily="34" charset="-34"/>
              </a:rPr>
              <a:t>Dr.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ordia New" pitchFamily="34" charset="-34"/>
              </a:rPr>
              <a:t>Aree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ordia New" pitchFamily="34" charset="-34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ordia New" pitchFamily="34" charset="-34"/>
              </a:rPr>
              <a:t>Wiboonpongse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Cordia New" pitchFamily="34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ordia New" pitchFamily="34" charset="-34"/>
              </a:rPr>
              <a:t>Professor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rdia New" pitchFamily="34" charset="-34"/>
              </a:rPr>
              <a:t>Agricultural Economics and Extension,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rdia New" pitchFamily="34" charset="-34"/>
              </a:rPr>
              <a:t>Faculty of Agriculture,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rdia New" pitchFamily="34" charset="-34"/>
              </a:rPr>
              <a:t>Chiangmai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rdia New" pitchFamily="34" charset="-34"/>
              </a:rPr>
              <a:t> University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4990" y="3429795"/>
            <a:ext cx="3360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Educational background:</a:t>
            </a:r>
            <a:endParaRPr lang="th-TH" sz="12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74990" y="3770035"/>
          <a:ext cx="7795608" cy="2305796"/>
        </p:xfrm>
        <a:graphic>
          <a:graphicData uri="http://schemas.openxmlformats.org/drawingml/2006/table">
            <a:tbl>
              <a:tblPr/>
              <a:tblGrid>
                <a:gridCol w="3332443"/>
                <a:gridCol w="1288069"/>
                <a:gridCol w="3175096"/>
              </a:tblGrid>
              <a:tr h="2722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Cordia New"/>
                        </a:rPr>
                        <a:t>Name and place</a:t>
                      </a: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ordia New"/>
                        </a:rPr>
                        <a:t>Years attended</a:t>
                      </a: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Cordia New"/>
                        </a:rPr>
                        <a:t>Degrees</a:t>
                      </a: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138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Cordia New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rdia New"/>
                        </a:rPr>
                        <a:t>University of Illinois , United States Of America</a:t>
                      </a:r>
                      <a:endParaRPr lang="en-US" sz="1400" dirty="0"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Cordia New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Cordia New"/>
                        </a:rPr>
                        <a:t>1981</a:t>
                      </a: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Cordia New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rdia New"/>
                        </a:rPr>
                        <a:t>Ph.D. (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Microsoft Sans Serif"/>
                        </a:rPr>
                        <a:t>Agricultural Economics</a:t>
                      </a:r>
                      <a:r>
                        <a:rPr lang="th-TH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)</a:t>
                      </a:r>
                      <a:endParaRPr lang="en-US" sz="1400"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138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Cordia New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rdia New"/>
                        </a:rPr>
                        <a:t>The Australia National University, Australia</a:t>
                      </a:r>
                      <a:endParaRPr lang="en-US" sz="1400" dirty="0"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Cordia New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Cordia New"/>
                        </a:rPr>
                        <a:t>1977</a:t>
                      </a: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Cordia New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rdia New"/>
                        </a:rPr>
                        <a:t>M.S. (Agricultural Development Economics)</a:t>
                      </a:r>
                      <a:endParaRPr lang="en-US" sz="1400" dirty="0"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138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Microsoft Sans Serif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Microsoft Sans Serif"/>
                        </a:rPr>
                        <a:t>Kasetsart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Microsoft Sans Serif"/>
                        </a:rPr>
                        <a:t> University</a:t>
                      </a:r>
                      <a:r>
                        <a:rPr lang="th-TH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ordia New"/>
                        </a:rPr>
                        <a:t>, 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Microsoft Sans Serif"/>
                        </a:rPr>
                        <a:t>Thailand</a:t>
                      </a:r>
                      <a:endParaRPr lang="en-US" sz="1400" dirty="0"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Cordia New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Cordia New"/>
                        </a:rPr>
                        <a:t>1969</a:t>
                      </a: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Cordia New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Microsoft Sans Serif"/>
                        </a:rPr>
                        <a:t>B.A.</a:t>
                      </a:r>
                      <a:r>
                        <a:rPr lang="th-TH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Microsoft Sans Serif"/>
                        </a:rPr>
                        <a:t>Cooperative Economics</a:t>
                      </a:r>
                      <a:r>
                        <a:rPr lang="th-TH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)</a:t>
                      </a:r>
                      <a:endParaRPr lang="en-US" sz="1400" dirty="0"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48507" marR="48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212618" y="511522"/>
            <a:ext cx="2889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Instructor (non- permanent)</a:t>
            </a:r>
            <a:endParaRPr lang="th-TH" sz="14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47EC1-FC7D-42B6-AEBE-A2AF3AD5B32E}" type="slidenum">
              <a:rPr lang="th-TH" smtClean="0"/>
              <a:pPr/>
              <a:t>18</a:t>
            </a:fld>
            <a:endParaRPr lang="th-TH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04672" lvl="1" indent="-457200">
              <a:buAutoNum type="arabicPeriod"/>
            </a:pPr>
            <a: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Purpose</a:t>
            </a:r>
          </a:p>
          <a:p>
            <a:pPr marL="804672" lvl="1" indent="-457200">
              <a:buNone/>
            </a:pPr>
            <a:endParaRPr lang="en-US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itchFamily="66" charset="0"/>
            </a:endParaRPr>
          </a:p>
          <a:p>
            <a:pPr lvl="1">
              <a:buNone/>
            </a:pPr>
            <a:r>
              <a:rPr lang="en-US" sz="2200" b="1" dirty="0" smtClean="0">
                <a:latin typeface="Andalus" pitchFamily="18" charset="-78"/>
                <a:cs typeface="Andalus" pitchFamily="18" charset="-78"/>
              </a:rPr>
              <a:t>Desires</a:t>
            </a:r>
            <a:r>
              <a:rPr lang="en-US" sz="2200" dirty="0" smtClean="0">
                <a:latin typeface="Andalus" pitchFamily="18" charset="-78"/>
                <a:cs typeface="Andalus" pitchFamily="18" charset="-78"/>
              </a:rPr>
              <a:t> to promote the Food Security Forecasting Model, in the field of standardization and conformity assessment on the basis of equality and mutual benefits.</a:t>
            </a:r>
          </a:p>
          <a:p>
            <a:pPr lvl="1">
              <a:buNone/>
            </a:pPr>
            <a:endParaRPr lang="en-US" sz="2200" dirty="0" smtClean="0">
              <a:latin typeface="Andalus" pitchFamily="18" charset="-78"/>
              <a:cs typeface="Andalus" pitchFamily="18" charset="-78"/>
            </a:endParaRPr>
          </a:p>
          <a:p>
            <a:pPr lvl="1">
              <a:buNone/>
            </a:pPr>
            <a:r>
              <a:rPr lang="en-US" sz="2200" b="1" dirty="0" smtClean="0">
                <a:latin typeface="Andalus" pitchFamily="18" charset="-78"/>
                <a:cs typeface="Andalus" pitchFamily="18" charset="-78"/>
              </a:rPr>
              <a:t>Recognizing </a:t>
            </a:r>
            <a:r>
              <a:rPr lang="en-US" sz="2200" dirty="0" smtClean="0">
                <a:latin typeface="Andalus" pitchFamily="18" charset="-78"/>
                <a:cs typeface="Andalus" pitchFamily="18" charset="-78"/>
              </a:rPr>
              <a:t>that</a:t>
            </a:r>
            <a:r>
              <a:rPr lang="en-US" sz="2200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smtClean="0">
                <a:latin typeface="Andalus" pitchFamily="18" charset="-78"/>
                <a:cs typeface="Andalus" pitchFamily="18" charset="-78"/>
              </a:rPr>
              <a:t>such cooperation shall promote economic partnership and support friendly relationships between member countries. </a:t>
            </a:r>
          </a:p>
          <a:p>
            <a:pPr>
              <a:buNone/>
            </a:pP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47EC1-FC7D-42B6-AEBE-A2AF3AD5B32E}" type="slidenum">
              <a:rPr lang="th-TH" smtClean="0"/>
              <a:pPr/>
              <a:t>2</a:t>
            </a:fld>
            <a:endParaRPr lang="th-TH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57249"/>
            <a:ext cx="9145588" cy="1357636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latin typeface="Bradley Hand ITC" pitchFamily="66" charset="0"/>
                <a:cs typeface="Andalus" pitchFamily="18" charset="-78"/>
              </a:rPr>
              <a:t>        2. </a:t>
            </a:r>
            <a:r>
              <a:rPr lang="en-US" sz="3200" b="1" dirty="0" smtClean="0">
                <a:latin typeface="Bradley Hand ITC" pitchFamily="66" charset="0"/>
                <a:cs typeface="Andalus" pitchFamily="18" charset="-78"/>
              </a:rPr>
              <a:t>Period</a:t>
            </a:r>
            <a:endParaRPr lang="th-TH" sz="3200" b="1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786710"/>
            <a:ext cx="9145588" cy="157199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8800" dirty="0" smtClean="0">
                <a:solidFill>
                  <a:schemeClr val="accent4">
                    <a:lumMod val="50000"/>
                  </a:schemeClr>
                </a:solidFill>
                <a:latin typeface="Algerian" pitchFamily="82" charset="0"/>
              </a:rPr>
              <a:t>2013 - 2015</a:t>
            </a:r>
            <a:endParaRPr lang="th-TH" sz="8800" dirty="0">
              <a:solidFill>
                <a:schemeClr val="accent4">
                  <a:lumMod val="50000"/>
                </a:schemeClr>
              </a:solidFill>
              <a:latin typeface="Algerian" pitchFamily="8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47EC1-FC7D-42B6-AEBE-A2AF3AD5B32E}" type="slidenum">
              <a:rPr lang="th-TH" smtClean="0"/>
              <a:pPr/>
              <a:t>3</a:t>
            </a:fld>
            <a:endParaRPr lang="th-TH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7506"/>
            <a:ext cx="9145588" cy="1214727"/>
          </a:xfrm>
        </p:spPr>
        <p:txBody>
          <a:bodyPr>
            <a:normAutofit/>
          </a:bodyPr>
          <a:lstStyle/>
          <a:p>
            <a:pPr algn="l"/>
            <a:r>
              <a:rPr lang="en-US" sz="3200" dirty="0"/>
              <a:t>	</a:t>
            </a:r>
            <a:r>
              <a:rPr lang="en-US" sz="2800" dirty="0" smtClean="0">
                <a:latin typeface="Bradley Hand ITC" pitchFamily="66" charset="0"/>
              </a:rPr>
              <a:t>3</a:t>
            </a:r>
            <a:r>
              <a:rPr lang="en-US" sz="2800" b="1" dirty="0" smtClean="0">
                <a:latin typeface="Bradley Hand ITC" pitchFamily="66" charset="0"/>
              </a:rPr>
              <a:t>. Activity</a:t>
            </a:r>
            <a:endParaRPr lang="th-TH" sz="2800" b="1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33168"/>
            <a:ext cx="9145588" cy="5726420"/>
          </a:xfrm>
        </p:spPr>
        <p:txBody>
          <a:bodyPr/>
          <a:lstStyle/>
          <a:p>
            <a:pPr>
              <a:buNone/>
            </a:pPr>
            <a:endParaRPr lang="en-US" sz="2200" dirty="0" smtClean="0"/>
          </a:p>
          <a:p>
            <a:pPr>
              <a:buNone/>
            </a:pPr>
            <a:r>
              <a:rPr lang="en-US" sz="2200" dirty="0" smtClean="0">
                <a:latin typeface="Andalus" pitchFamily="18" charset="-78"/>
                <a:cs typeface="Andalus" pitchFamily="18" charset="-78"/>
              </a:rPr>
              <a:t>	3-1.	To create the mid-long term supply and demand forecasting information.</a:t>
            </a:r>
          </a:p>
          <a:p>
            <a:pPr>
              <a:buNone/>
            </a:pPr>
            <a:endParaRPr lang="en-US" sz="2200" dirty="0"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r>
              <a:rPr lang="en-US" sz="2200" dirty="0" smtClean="0"/>
              <a:t>	</a:t>
            </a:r>
            <a:r>
              <a:rPr lang="en-US" sz="2200" dirty="0" smtClean="0">
                <a:latin typeface="Andalus" pitchFamily="18" charset="-78"/>
                <a:cs typeface="Andalus" pitchFamily="18" charset="-78"/>
              </a:rPr>
              <a:t>3-2.	To broaden the necessary data for creating mid-long term supply and 	demand forecasting information.</a:t>
            </a:r>
            <a:endParaRPr lang="th-TH" sz="2200" dirty="0">
              <a:latin typeface="Andalus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47EC1-FC7D-42B6-AEBE-A2AF3AD5B32E}" type="slidenum">
              <a:rPr lang="th-TH" smtClean="0"/>
              <a:pPr/>
              <a:t>4</a:t>
            </a:fld>
            <a:endParaRPr lang="th-TH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57249"/>
            <a:ext cx="9145588" cy="92907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	</a:t>
            </a:r>
            <a:r>
              <a:rPr lang="en-US" sz="2400" dirty="0" smtClean="0">
                <a:latin typeface="Bradley Hand ITC" pitchFamily="66" charset="0"/>
              </a:rPr>
              <a:t>3</a:t>
            </a:r>
            <a:r>
              <a:rPr lang="en-US" sz="2400" b="1" dirty="0" smtClean="0">
                <a:latin typeface="Bradley Hand ITC" pitchFamily="66" charset="0"/>
              </a:rPr>
              <a:t>. Activity (2)</a:t>
            </a:r>
            <a:endParaRPr lang="th-TH" sz="2400" b="1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29066"/>
            <a:ext cx="9145588" cy="543052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itchFamily="18" charset="-78"/>
                <a:cs typeface="Andalus" pitchFamily="18" charset="-78"/>
              </a:rPr>
              <a:t>      3.1     	Creating supply and demand forecasting information</a:t>
            </a:r>
          </a:p>
          <a:p>
            <a:pPr>
              <a:buNone/>
            </a:pPr>
            <a:r>
              <a:rPr lang="en-US" sz="2200" b="1" dirty="0" smtClean="0">
                <a:latin typeface="Andalus" pitchFamily="18" charset="-78"/>
                <a:cs typeface="Andalus" pitchFamily="18" charset="-78"/>
              </a:rPr>
              <a:t>      3.1.1	Learning and creating</a:t>
            </a:r>
          </a:p>
          <a:p>
            <a:pPr>
              <a:buNone/>
            </a:pPr>
            <a:r>
              <a:rPr lang="en-US" sz="2200" dirty="0" smtClean="0">
                <a:latin typeface="Andalus" pitchFamily="18" charset="-78"/>
                <a:cs typeface="Andalus" pitchFamily="18" charset="-78"/>
              </a:rPr>
              <a:t>	</a:t>
            </a:r>
            <a:r>
              <a:rPr lang="en-US" sz="2200" dirty="0" smtClean="0">
                <a:solidFill>
                  <a:schemeClr val="accent4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[first year]  </a:t>
            </a:r>
            <a:r>
              <a:rPr lang="en-US" sz="2200" dirty="0" smtClean="0">
                <a:latin typeface="Andalus" pitchFamily="18" charset="-78"/>
                <a:cs typeface="Andalus" pitchFamily="18" charset="-78"/>
              </a:rPr>
              <a:t>Understanding and learning forecasting </a:t>
            </a:r>
            <a:r>
              <a:rPr lang="en-US" sz="22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method</a:t>
            </a:r>
          </a:p>
          <a:p>
            <a:pPr>
              <a:buNone/>
            </a:pPr>
            <a:r>
              <a:rPr lang="en-US" sz="2200" dirty="0" smtClean="0">
                <a:latin typeface="Andalus" pitchFamily="18" charset="-78"/>
                <a:cs typeface="Andalus" pitchFamily="18" charset="-78"/>
              </a:rPr>
              <a:t>			</a:t>
            </a:r>
            <a:r>
              <a:rPr lang="en-US" sz="22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Training	</a:t>
            </a:r>
            <a:r>
              <a:rPr lang="en-US" sz="2200" dirty="0" smtClean="0">
                <a:latin typeface="Andalus" pitchFamily="18" charset="-78"/>
                <a:cs typeface="Andalus" pitchFamily="18" charset="-78"/>
              </a:rPr>
              <a:t>Homework	Workshop (presentation)</a:t>
            </a:r>
          </a:p>
          <a:p>
            <a:pPr>
              <a:buNone/>
            </a:pPr>
            <a:r>
              <a:rPr lang="en-US" sz="2200" dirty="0" smtClean="0">
                <a:latin typeface="Andalus" pitchFamily="18" charset="-78"/>
                <a:cs typeface="Andalus" pitchFamily="18" charset="-78"/>
              </a:rPr>
              <a:t>	</a:t>
            </a:r>
            <a:r>
              <a:rPr lang="en-US" sz="2200" dirty="0" smtClean="0">
                <a:solidFill>
                  <a:schemeClr val="accent4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[Second year]  </a:t>
            </a:r>
            <a:r>
              <a:rPr lang="en-US" sz="2200" dirty="0" smtClean="0">
                <a:latin typeface="Andalus" pitchFamily="18" charset="-78"/>
                <a:cs typeface="Andalus" pitchFamily="18" charset="-78"/>
              </a:rPr>
              <a:t>Learning the forecasting </a:t>
            </a:r>
            <a:r>
              <a:rPr lang="en-US" sz="22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model</a:t>
            </a:r>
            <a:r>
              <a:rPr lang="en-US" sz="2200" dirty="0" smtClean="0">
                <a:latin typeface="Andalus" pitchFamily="18" charset="-78"/>
                <a:cs typeface="Andalus" pitchFamily="18" charset="-78"/>
              </a:rPr>
              <a:t> and creating supply and demand forecasting information using F Model</a:t>
            </a:r>
          </a:p>
          <a:p>
            <a:pPr>
              <a:buNone/>
            </a:pPr>
            <a:r>
              <a:rPr lang="en-US" sz="2200" dirty="0" smtClean="0">
                <a:latin typeface="Andalus" pitchFamily="18" charset="-78"/>
                <a:cs typeface="Andalus" pitchFamily="18" charset="-78"/>
              </a:rPr>
              <a:t>			Training	Homework	Workshop (presentation)</a:t>
            </a:r>
          </a:p>
          <a:p>
            <a:pPr>
              <a:buNone/>
            </a:pPr>
            <a:r>
              <a:rPr lang="en-US" sz="2200" dirty="0" smtClean="0">
                <a:latin typeface="Andalus" pitchFamily="18" charset="-78"/>
                <a:cs typeface="Andalus" pitchFamily="18" charset="-78"/>
              </a:rPr>
              <a:t>	</a:t>
            </a:r>
            <a:r>
              <a:rPr lang="en-US" sz="2200" dirty="0" smtClean="0">
                <a:solidFill>
                  <a:schemeClr val="accent4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[Third year]  </a:t>
            </a:r>
            <a:r>
              <a:rPr lang="en-US" sz="2200" dirty="0" smtClean="0">
                <a:latin typeface="Andalus" pitchFamily="18" charset="-78"/>
                <a:cs typeface="Andalus" pitchFamily="18" charset="-78"/>
              </a:rPr>
              <a:t>Creating and </a:t>
            </a:r>
            <a:r>
              <a:rPr lang="en-US" sz="22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Analyzing</a:t>
            </a:r>
            <a:r>
              <a:rPr lang="en-US" sz="2200" dirty="0" smtClean="0">
                <a:latin typeface="Andalus" pitchFamily="18" charset="-78"/>
                <a:cs typeface="Andalus" pitchFamily="18" charset="-78"/>
              </a:rPr>
              <a:t> supply and demand forecasting information</a:t>
            </a:r>
          </a:p>
          <a:p>
            <a:pPr>
              <a:buNone/>
            </a:pPr>
            <a:r>
              <a:rPr lang="en-US" sz="2200" dirty="0" smtClean="0">
                <a:latin typeface="Andalus" pitchFamily="18" charset="-78"/>
                <a:cs typeface="Andalus" pitchFamily="18" charset="-78"/>
              </a:rPr>
              <a:t>			Training     	Homework	Workshop (presentation)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/>
              <a:t>	</a:t>
            </a:r>
            <a:r>
              <a:rPr lang="en-US" sz="2800" dirty="0" smtClean="0"/>
              <a:t>		</a:t>
            </a:r>
          </a:p>
          <a:p>
            <a:pPr>
              <a:buNone/>
            </a:pPr>
            <a:r>
              <a:rPr lang="en-US" sz="2800" dirty="0"/>
              <a:t>	</a:t>
            </a:r>
            <a:r>
              <a:rPr lang="en-US" sz="2800" dirty="0" smtClean="0"/>
              <a:t>		</a:t>
            </a:r>
            <a:endParaRPr lang="th-TH" sz="2800" dirty="0"/>
          </a:p>
        </p:txBody>
      </p:sp>
      <p:sp>
        <p:nvSpPr>
          <p:cNvPr id="32" name="Oval 31"/>
          <p:cNvSpPr/>
          <p:nvPr/>
        </p:nvSpPr>
        <p:spPr>
          <a:xfrm>
            <a:off x="5110422" y="2919433"/>
            <a:ext cx="134407" cy="17012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800" dirty="0"/>
          </a:p>
        </p:txBody>
      </p:sp>
      <p:sp>
        <p:nvSpPr>
          <p:cNvPr id="36" name="Oval 35"/>
          <p:cNvSpPr/>
          <p:nvPr/>
        </p:nvSpPr>
        <p:spPr>
          <a:xfrm>
            <a:off x="1683043" y="2919433"/>
            <a:ext cx="134407" cy="17012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800" dirty="0"/>
          </a:p>
        </p:txBody>
      </p:sp>
      <p:sp>
        <p:nvSpPr>
          <p:cNvPr id="37" name="Oval 36"/>
          <p:cNvSpPr/>
          <p:nvPr/>
        </p:nvSpPr>
        <p:spPr>
          <a:xfrm>
            <a:off x="1683043" y="4280397"/>
            <a:ext cx="134407" cy="17012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800" dirty="0"/>
          </a:p>
        </p:txBody>
      </p:sp>
      <p:sp>
        <p:nvSpPr>
          <p:cNvPr id="39" name="Oval 38"/>
          <p:cNvSpPr/>
          <p:nvPr/>
        </p:nvSpPr>
        <p:spPr>
          <a:xfrm>
            <a:off x="1683043" y="5556300"/>
            <a:ext cx="134407" cy="17012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800" dirty="0"/>
          </a:p>
        </p:txBody>
      </p:sp>
      <p:sp>
        <p:nvSpPr>
          <p:cNvPr id="40" name="Oval 39"/>
          <p:cNvSpPr/>
          <p:nvPr/>
        </p:nvSpPr>
        <p:spPr>
          <a:xfrm>
            <a:off x="5110422" y="4280397"/>
            <a:ext cx="134407" cy="17012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800" dirty="0"/>
          </a:p>
        </p:txBody>
      </p:sp>
      <p:sp>
        <p:nvSpPr>
          <p:cNvPr id="41" name="Oval 40"/>
          <p:cNvSpPr/>
          <p:nvPr/>
        </p:nvSpPr>
        <p:spPr>
          <a:xfrm>
            <a:off x="5110422" y="5556300"/>
            <a:ext cx="134407" cy="17012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800" dirty="0"/>
          </a:p>
        </p:txBody>
      </p:sp>
      <p:sp>
        <p:nvSpPr>
          <p:cNvPr id="11" name="Oval 10"/>
          <p:cNvSpPr/>
          <p:nvPr/>
        </p:nvSpPr>
        <p:spPr>
          <a:xfrm>
            <a:off x="3363131" y="2919433"/>
            <a:ext cx="134407" cy="17012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800" dirty="0"/>
          </a:p>
        </p:txBody>
      </p:sp>
      <p:sp>
        <p:nvSpPr>
          <p:cNvPr id="12" name="Oval 11"/>
          <p:cNvSpPr/>
          <p:nvPr/>
        </p:nvSpPr>
        <p:spPr>
          <a:xfrm>
            <a:off x="3363131" y="4280397"/>
            <a:ext cx="134407" cy="17012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800" dirty="0"/>
          </a:p>
        </p:txBody>
      </p:sp>
      <p:sp>
        <p:nvSpPr>
          <p:cNvPr id="13" name="Oval 12"/>
          <p:cNvSpPr/>
          <p:nvPr/>
        </p:nvSpPr>
        <p:spPr>
          <a:xfrm>
            <a:off x="3363131" y="5556300"/>
            <a:ext cx="134407" cy="17012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8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47EC1-FC7D-42B6-AEBE-A2AF3AD5B32E}" type="slidenum">
              <a:rPr lang="th-TH" smtClean="0"/>
              <a:pPr/>
              <a:t>5</a:t>
            </a:fld>
            <a:endParaRPr lang="th-TH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5795"/>
            <a:ext cx="9145588" cy="1000363"/>
          </a:xfrm>
        </p:spPr>
        <p:txBody>
          <a:bodyPr/>
          <a:lstStyle/>
          <a:p>
            <a:pPr algn="l"/>
            <a:r>
              <a:rPr lang="en-US" dirty="0" smtClean="0"/>
              <a:t>	</a:t>
            </a:r>
            <a:r>
              <a:rPr lang="en-US" sz="2400" dirty="0" smtClean="0">
                <a:latin typeface="Bradley Hand ITC" pitchFamily="66" charset="0"/>
              </a:rPr>
              <a:t>3</a:t>
            </a:r>
            <a:r>
              <a:rPr lang="en-US" sz="2400" b="1" dirty="0" smtClean="0">
                <a:latin typeface="Bradley Hand ITC" pitchFamily="66" charset="0"/>
              </a:rPr>
              <a:t>. Activity (3)</a:t>
            </a:r>
            <a:endParaRPr lang="th-TH" sz="2400" b="1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570"/>
            <a:ext cx="9145588" cy="52590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itchFamily="18" charset="-78"/>
                <a:cs typeface="Andalus" pitchFamily="18" charset="-78"/>
              </a:rPr>
              <a:t>       3-1	Creating supply and demand </a:t>
            </a:r>
            <a:r>
              <a:rPr lang="en-US" altLang="ja-JP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ndalus" pitchFamily="18" charset="-78"/>
                <a:cs typeface="Andalus" pitchFamily="18" charset="-78"/>
              </a:rPr>
              <a:t>forecasting information </a:t>
            </a:r>
            <a:endParaRPr lang="en-US" sz="2200" dirty="0" smtClean="0">
              <a:solidFill>
                <a:schemeClr val="tx1">
                  <a:lumMod val="65000"/>
                  <a:lumOff val="3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endParaRPr lang="en-US" sz="2200" dirty="0"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en-US" sz="2200" b="1" dirty="0" smtClean="0">
                <a:latin typeface="Andalus" pitchFamily="18" charset="-78"/>
                <a:cs typeface="Andalus" pitchFamily="18" charset="-78"/>
              </a:rPr>
              <a:t>       3-1-2	Developing F Model</a:t>
            </a:r>
          </a:p>
          <a:p>
            <a:pPr>
              <a:buNone/>
            </a:pPr>
            <a:r>
              <a:rPr lang="en-US" sz="2200" dirty="0">
                <a:latin typeface="Andalus" pitchFamily="18" charset="-78"/>
                <a:cs typeface="Andalus" pitchFamily="18" charset="-78"/>
              </a:rPr>
              <a:t>	</a:t>
            </a: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[First year]</a:t>
            </a:r>
          </a:p>
          <a:p>
            <a:pPr>
              <a:buNone/>
            </a:pPr>
            <a:r>
              <a:rPr lang="en-US" sz="2200" dirty="0">
                <a:latin typeface="Andalus" pitchFamily="18" charset="-78"/>
                <a:cs typeface="Andalus" pitchFamily="18" charset="-78"/>
              </a:rPr>
              <a:t>	</a:t>
            </a:r>
            <a:r>
              <a:rPr lang="en-US" sz="2200" dirty="0" smtClean="0">
                <a:latin typeface="Andalus" pitchFamily="18" charset="-78"/>
                <a:cs typeface="Andalus" pitchFamily="18" charset="-78"/>
              </a:rPr>
              <a:t>	Developing F Model</a:t>
            </a:r>
          </a:p>
          <a:p>
            <a:pPr>
              <a:buNone/>
            </a:pPr>
            <a:r>
              <a:rPr lang="en-US" sz="2200" dirty="0">
                <a:latin typeface="Andalus" pitchFamily="18" charset="-78"/>
                <a:cs typeface="Andalus" pitchFamily="18" charset="-78"/>
              </a:rPr>
              <a:t>	</a:t>
            </a:r>
            <a:r>
              <a:rPr lang="en-US" sz="2200" dirty="0" smtClean="0">
                <a:latin typeface="Andalus" pitchFamily="18" charset="-78"/>
                <a:cs typeface="Andalus" pitchFamily="18" charset="-78"/>
              </a:rPr>
              <a:t>	             Developing by Japan International Research Center for 				Agricultural Sciences (JIRCAS)</a:t>
            </a:r>
          </a:p>
        </p:txBody>
      </p:sp>
      <p:sp>
        <p:nvSpPr>
          <p:cNvPr id="15" name="Oval 14"/>
          <p:cNvSpPr/>
          <p:nvPr/>
        </p:nvSpPr>
        <p:spPr>
          <a:xfrm>
            <a:off x="1524506" y="4029967"/>
            <a:ext cx="134407" cy="17012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47EC1-FC7D-42B6-AEBE-A2AF3AD5B32E}" type="slidenum">
              <a:rPr lang="th-TH" smtClean="0"/>
              <a:pPr/>
              <a:t>6</a:t>
            </a:fld>
            <a:endParaRPr lang="th-TH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702"/>
            <a:ext cx="9145588" cy="1143265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	</a:t>
            </a:r>
            <a:r>
              <a:rPr lang="en-US" sz="2400" dirty="0" smtClean="0">
                <a:latin typeface="Bradley Hand ITC" pitchFamily="66" charset="0"/>
              </a:rPr>
              <a:t>3</a:t>
            </a:r>
            <a:r>
              <a:rPr lang="en-US" sz="2400" b="1" dirty="0" smtClean="0">
                <a:latin typeface="Bradley Hand ITC" pitchFamily="66" charset="0"/>
              </a:rPr>
              <a:t>. Activity (4)</a:t>
            </a:r>
            <a:endParaRPr lang="th-TH" sz="2400" b="1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88349"/>
            <a:ext cx="9145588" cy="54712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200" dirty="0" smtClean="0">
                <a:latin typeface="Andalus" pitchFamily="18" charset="-78"/>
                <a:cs typeface="Andalus" pitchFamily="18" charset="-78"/>
              </a:rPr>
              <a:t>       3-2	Broadening necessary data</a:t>
            </a:r>
          </a:p>
          <a:p>
            <a:pPr>
              <a:buNone/>
            </a:pPr>
            <a:r>
              <a:rPr lang="en-US" sz="2200" b="1" dirty="0" smtClean="0">
                <a:solidFill>
                  <a:schemeClr val="bg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      3-2-1</a:t>
            </a:r>
            <a:r>
              <a:rPr lang="en-US" sz="2200" b="1" dirty="0" smtClean="0">
                <a:latin typeface="Andalus" pitchFamily="18" charset="-78"/>
                <a:cs typeface="Andalus" pitchFamily="18" charset="-78"/>
              </a:rPr>
              <a:t>	“Guideline for collecting data” for F Model</a:t>
            </a:r>
          </a:p>
          <a:p>
            <a:pPr>
              <a:buNone/>
            </a:pPr>
            <a:endParaRPr lang="en-US" sz="800" dirty="0" smtClean="0"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		       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[First year – Second year]</a:t>
            </a:r>
          </a:p>
          <a:p>
            <a:pPr>
              <a:buNone/>
            </a:pPr>
            <a:endParaRPr lang="en-US" sz="800" dirty="0" smtClean="0"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en-US" sz="2200" b="1" dirty="0" smtClean="0">
                <a:solidFill>
                  <a:schemeClr val="bg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      3-2-2</a:t>
            </a:r>
            <a:r>
              <a:rPr lang="en-US" sz="2200" b="1" dirty="0" smtClean="0">
                <a:latin typeface="Andalus" pitchFamily="18" charset="-78"/>
                <a:cs typeface="Andalus" pitchFamily="18" charset="-78"/>
              </a:rPr>
              <a:t>	Collecting the data based on guideline</a:t>
            </a:r>
          </a:p>
          <a:p>
            <a:pPr>
              <a:buNone/>
            </a:pPr>
            <a:endParaRPr lang="en-US" sz="800" b="1" dirty="0" smtClean="0"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en-US" sz="2200" dirty="0">
                <a:latin typeface="Andalus" pitchFamily="18" charset="-78"/>
                <a:cs typeface="Andalus" pitchFamily="18" charset="-78"/>
              </a:rPr>
              <a:t>	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                  </a:t>
            </a:r>
            <a:r>
              <a:rPr lang="en-US" sz="1800" smtClean="0">
                <a:solidFill>
                  <a:schemeClr val="accent1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[First year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– Third year]</a:t>
            </a:r>
          </a:p>
          <a:p>
            <a:pPr>
              <a:buNone/>
            </a:pPr>
            <a:endParaRPr lang="en-US" sz="2200" dirty="0" smtClean="0"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en-US" sz="2200" b="1" dirty="0" smtClean="0">
                <a:solidFill>
                  <a:schemeClr val="bg1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       3-2-3</a:t>
            </a:r>
            <a:r>
              <a:rPr lang="en-US" sz="2200" b="1" dirty="0" smtClean="0">
                <a:latin typeface="Andalus" pitchFamily="18" charset="-78"/>
                <a:cs typeface="Andalus" pitchFamily="18" charset="-78"/>
              </a:rPr>
              <a:t>	Improving AFSIS Database</a:t>
            </a:r>
          </a:p>
          <a:p>
            <a:pPr>
              <a:buNone/>
            </a:pPr>
            <a:r>
              <a:rPr lang="en-US" sz="2200" dirty="0">
                <a:latin typeface="Andalus" pitchFamily="18" charset="-78"/>
                <a:cs typeface="Andalus" pitchFamily="18" charset="-78"/>
              </a:rPr>
              <a:t>	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                 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[Third year] </a:t>
            </a:r>
            <a:endParaRPr lang="th-TH" sz="1800" dirty="0">
              <a:solidFill>
                <a:schemeClr val="accent1">
                  <a:lumMod val="75000"/>
                </a:schemeClr>
              </a:solidFill>
              <a:latin typeface="Andalus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47EC1-FC7D-42B6-AEBE-A2AF3AD5B32E}" type="slidenum">
              <a:rPr lang="th-TH" smtClean="0"/>
              <a:pPr/>
              <a:t>7</a:t>
            </a:fld>
            <a:endParaRPr lang="th-TH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5588" cy="57858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	</a:t>
            </a:r>
            <a:r>
              <a:rPr lang="en-US" sz="3200" dirty="0" smtClean="0">
                <a:latin typeface="Bradley Hand ITC" pitchFamily="66" charset="0"/>
              </a:rPr>
              <a:t>4</a:t>
            </a:r>
            <a:r>
              <a:rPr lang="en-US" sz="3200" b="1" dirty="0" smtClean="0">
                <a:latin typeface="Bradley Hand ITC" pitchFamily="66" charset="0"/>
              </a:rPr>
              <a:t>. Activity Schedule</a:t>
            </a:r>
            <a:endParaRPr lang="th-TH" sz="3200" b="1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0"/>
            <a:ext cx="5110422" cy="643090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2400" dirty="0" smtClean="0">
              <a:latin typeface="Bradley Hand ITC" pitchFamily="66" charset="0"/>
            </a:endParaRPr>
          </a:p>
          <a:p>
            <a:pPr>
              <a:buNone/>
            </a:pPr>
            <a:r>
              <a:rPr lang="en-US" sz="2600" dirty="0" smtClean="0"/>
              <a:t>	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  <a:cs typeface="Andalus" pitchFamily="18" charset="-78"/>
              </a:rPr>
              <a:t>[First year</a:t>
            </a:r>
            <a:r>
              <a:rPr lang="en-US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  <a:cs typeface="Andalus" pitchFamily="18" charset="-78"/>
              </a:rPr>
              <a:t>]</a:t>
            </a:r>
            <a:endParaRPr lang="th-TH" sz="2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itchFamily="66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2533637"/>
              </p:ext>
            </p:extLst>
          </p:nvPr>
        </p:nvGraphicFramePr>
        <p:xfrm>
          <a:off x="-6" y="1029104"/>
          <a:ext cx="9145593" cy="6470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589"/>
                <a:gridCol w="866427"/>
                <a:gridCol w="703507"/>
                <a:gridCol w="703507"/>
                <a:gridCol w="703507"/>
                <a:gridCol w="786444"/>
                <a:gridCol w="620570"/>
                <a:gridCol w="703507"/>
                <a:gridCol w="703507"/>
                <a:gridCol w="703507"/>
                <a:gridCol w="703507"/>
                <a:gridCol w="703507"/>
                <a:gridCol w="703507"/>
              </a:tblGrid>
              <a:tr h="418090">
                <a:tc rowSpan="2">
                  <a:txBody>
                    <a:bodyPr/>
                    <a:lstStyle/>
                    <a:p>
                      <a:endParaRPr lang="th-TH" sz="2900" dirty="0"/>
                    </a:p>
                  </a:txBody>
                  <a:tcPr marL="43010" marR="43010" marT="54438" marB="5443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Jan</a:t>
                      </a:r>
                      <a:endParaRPr lang="th-TH" sz="2100" b="0" dirty="0">
                        <a:solidFill>
                          <a:schemeClr val="tx1"/>
                        </a:solidFill>
                        <a:latin typeface="Andalus" pitchFamily="18" charset="-78"/>
                      </a:endParaRPr>
                    </a:p>
                  </a:txBody>
                  <a:tcPr marL="86020" marR="86020" marT="45731" marB="4573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Feb</a:t>
                      </a:r>
                      <a:endParaRPr lang="th-TH" sz="2100" b="0" dirty="0">
                        <a:solidFill>
                          <a:schemeClr val="tx1"/>
                        </a:solidFill>
                        <a:latin typeface="Andalus" pitchFamily="18" charset="-78"/>
                      </a:endParaRPr>
                    </a:p>
                  </a:txBody>
                  <a:tcPr marL="86020" marR="86020" marT="45731" marB="4573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Mar</a:t>
                      </a:r>
                      <a:endParaRPr lang="th-TH" sz="2100" b="0" dirty="0">
                        <a:solidFill>
                          <a:schemeClr val="tx1"/>
                        </a:solidFill>
                        <a:latin typeface="Andalus" pitchFamily="18" charset="-78"/>
                      </a:endParaRPr>
                    </a:p>
                  </a:txBody>
                  <a:tcPr marL="86020" marR="86020" marT="45731" marB="4573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Apr</a:t>
                      </a:r>
                      <a:endParaRPr lang="th-TH" sz="2100" b="0" dirty="0">
                        <a:solidFill>
                          <a:schemeClr val="tx1"/>
                        </a:solidFill>
                        <a:latin typeface="Andalus" pitchFamily="18" charset="-78"/>
                      </a:endParaRPr>
                    </a:p>
                  </a:txBody>
                  <a:tcPr marL="86020" marR="86020" marT="45731" marB="4573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May</a:t>
                      </a:r>
                      <a:endParaRPr lang="th-TH" sz="2100" b="0" dirty="0">
                        <a:solidFill>
                          <a:schemeClr val="tx1"/>
                        </a:solidFill>
                        <a:latin typeface="Andalus" pitchFamily="18" charset="-78"/>
                      </a:endParaRPr>
                    </a:p>
                  </a:txBody>
                  <a:tcPr marL="86020" marR="86020" marT="45731" marB="4573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Jun</a:t>
                      </a:r>
                      <a:endParaRPr lang="th-TH" sz="2100" b="0" dirty="0">
                        <a:solidFill>
                          <a:schemeClr val="tx1"/>
                        </a:solidFill>
                        <a:latin typeface="Andalus" pitchFamily="18" charset="-78"/>
                      </a:endParaRPr>
                    </a:p>
                  </a:txBody>
                  <a:tcPr marL="86020" marR="86020" marT="45731" marB="4573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Jul</a:t>
                      </a:r>
                      <a:endParaRPr lang="th-TH" sz="2100" b="0" dirty="0">
                        <a:solidFill>
                          <a:schemeClr val="tx1"/>
                        </a:solidFill>
                        <a:latin typeface="Andalus" pitchFamily="18" charset="-78"/>
                      </a:endParaRPr>
                    </a:p>
                  </a:txBody>
                  <a:tcPr marL="86020" marR="86020" marT="45731" marB="4573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Aug</a:t>
                      </a:r>
                      <a:endParaRPr lang="th-TH" sz="2100" b="0" dirty="0">
                        <a:solidFill>
                          <a:schemeClr val="tx1"/>
                        </a:solidFill>
                        <a:latin typeface="Andalus" pitchFamily="18" charset="-78"/>
                      </a:endParaRPr>
                    </a:p>
                  </a:txBody>
                  <a:tcPr marL="86020" marR="86020" marT="45731" marB="4573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Sep</a:t>
                      </a:r>
                      <a:endParaRPr lang="th-TH" sz="2100" b="0" dirty="0">
                        <a:solidFill>
                          <a:schemeClr val="tx1"/>
                        </a:solidFill>
                        <a:latin typeface="Andalus" pitchFamily="18" charset="-78"/>
                      </a:endParaRPr>
                    </a:p>
                  </a:txBody>
                  <a:tcPr marL="86020" marR="86020" marT="45731" marB="4573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Oct</a:t>
                      </a:r>
                      <a:endParaRPr lang="th-TH" sz="2100" b="0" dirty="0">
                        <a:solidFill>
                          <a:schemeClr val="tx1"/>
                        </a:solidFill>
                        <a:latin typeface="Andalus" pitchFamily="18" charset="-78"/>
                      </a:endParaRPr>
                    </a:p>
                  </a:txBody>
                  <a:tcPr marL="86020" marR="86020" marT="45731" marB="4573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Nov</a:t>
                      </a:r>
                      <a:endParaRPr lang="th-TH" sz="2100" b="0" dirty="0">
                        <a:solidFill>
                          <a:schemeClr val="tx1"/>
                        </a:solidFill>
                        <a:latin typeface="Andalus" pitchFamily="18" charset="-78"/>
                      </a:endParaRPr>
                    </a:p>
                  </a:txBody>
                  <a:tcPr marL="86020" marR="86020" marT="45731" marB="4573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Dec</a:t>
                      </a:r>
                      <a:endParaRPr lang="th-TH" sz="2100" b="0" dirty="0">
                        <a:solidFill>
                          <a:schemeClr val="tx1"/>
                        </a:solidFill>
                        <a:latin typeface="Andalus" pitchFamily="18" charset="-78"/>
                      </a:endParaRPr>
                    </a:p>
                  </a:txBody>
                  <a:tcPr marL="86020" marR="86020" marT="45731" marB="4573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79887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endParaRPr lang="en-US" sz="1400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endParaRPr lang="en-US" sz="1400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r>
                        <a:rPr lang="en-US" sz="1400" dirty="0" smtClean="0">
                          <a:latin typeface="Andalus" pitchFamily="18" charset="-78"/>
                          <a:cs typeface="Andalus" pitchFamily="18" charset="-78"/>
                        </a:rPr>
                        <a:t>Investigating meeting                     Workshop                                                  Training</a:t>
                      </a:r>
                      <a:r>
                        <a:rPr lang="en-US" sz="1400" baseline="0" dirty="0" smtClean="0">
                          <a:latin typeface="Andalus" pitchFamily="18" charset="-78"/>
                          <a:cs typeface="Andalus" pitchFamily="18" charset="-78"/>
                        </a:rPr>
                        <a:t>                                                                          Workshop</a:t>
                      </a:r>
                      <a:endParaRPr lang="en-US" sz="1400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endParaRPr lang="th-TH" sz="1400" dirty="0">
                        <a:latin typeface="Andalus" pitchFamily="18" charset="-78"/>
                      </a:endParaRPr>
                    </a:p>
                  </a:txBody>
                  <a:tcPr marL="43010" marR="43010" marT="54438" marB="5443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</a:tr>
              <a:tr h="145241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ndalus" pitchFamily="18" charset="-78"/>
                          <a:cs typeface="Andalus" pitchFamily="18" charset="-78"/>
                        </a:rPr>
                        <a:t>A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Andalus" pitchFamily="18" charset="-78"/>
                          <a:cs typeface="Andalus" pitchFamily="18" charset="-78"/>
                        </a:rPr>
                        <a:t>F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Andalus" pitchFamily="18" charset="-78"/>
                          <a:cs typeface="Andalus" pitchFamily="18" charset="-78"/>
                        </a:rPr>
                        <a:t>S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Andalus" pitchFamily="18" charset="-78"/>
                          <a:cs typeface="Andalus" pitchFamily="18" charset="-78"/>
                        </a:rPr>
                        <a:t>I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Andalus" pitchFamily="18" charset="-78"/>
                          <a:cs typeface="Andalus" pitchFamily="18" charset="-78"/>
                        </a:rPr>
                        <a:t>S</a:t>
                      </a:r>
                      <a:endParaRPr lang="th-TH" sz="1800" dirty="0">
                        <a:latin typeface="Andalus" pitchFamily="18" charset="-78"/>
                      </a:endParaRPr>
                    </a:p>
                  </a:txBody>
                  <a:tcPr marL="86020" marR="86020" marT="45731" marB="4573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12">
                  <a:txBody>
                    <a:bodyPr/>
                    <a:lstStyle/>
                    <a:p>
                      <a:endParaRPr lang="en-US" sz="1400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r>
                        <a:rPr lang="en-US" sz="1400" dirty="0" smtClean="0">
                          <a:latin typeface="Andalus" pitchFamily="18" charset="-78"/>
                          <a:cs typeface="Andalus" pitchFamily="18" charset="-78"/>
                        </a:rPr>
                        <a:t>                                                                                                                                                 </a:t>
                      </a:r>
                    </a:p>
                    <a:p>
                      <a:r>
                        <a:rPr lang="en-US" sz="1400" dirty="0" smtClean="0">
                          <a:latin typeface="Andalus" pitchFamily="18" charset="-78"/>
                          <a:cs typeface="Andalus" pitchFamily="18" charset="-78"/>
                        </a:rPr>
                        <a:t>                                                                                                                                              Developing F</a:t>
                      </a:r>
                      <a:r>
                        <a:rPr lang="en-US" sz="1400" baseline="0" dirty="0" smtClean="0">
                          <a:latin typeface="Andalus" pitchFamily="18" charset="-78"/>
                          <a:cs typeface="Andalus" pitchFamily="18" charset="-78"/>
                        </a:rPr>
                        <a:t> Model (JIRCAS)</a:t>
                      </a:r>
                      <a:endParaRPr lang="en-US" sz="1400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r>
                        <a:rPr lang="en-US" sz="1400" baseline="0" dirty="0" smtClean="0">
                          <a:latin typeface="Andalus" pitchFamily="18" charset="-78"/>
                          <a:cs typeface="Andalus" pitchFamily="18" charset="-78"/>
                        </a:rPr>
                        <a:t>                                  </a:t>
                      </a:r>
                    </a:p>
                    <a:p>
                      <a:r>
                        <a:rPr lang="en-US" sz="1400" baseline="0" dirty="0" smtClean="0">
                          <a:latin typeface="Andalus" pitchFamily="18" charset="-78"/>
                          <a:cs typeface="Andalus" pitchFamily="18" charset="-78"/>
                        </a:rPr>
                        <a:t>                                              </a:t>
                      </a:r>
                    </a:p>
                    <a:p>
                      <a:r>
                        <a:rPr lang="en-US" sz="1400" baseline="0" dirty="0" smtClean="0">
                          <a:latin typeface="Andalus" pitchFamily="18" charset="-78"/>
                          <a:cs typeface="Andalus" pitchFamily="18" charset="-78"/>
                        </a:rPr>
                        <a:t>                                               </a:t>
                      </a:r>
                      <a:r>
                        <a:rPr lang="en-US" sz="1400" dirty="0" smtClean="0">
                          <a:latin typeface="Andalus" pitchFamily="18" charset="-78"/>
                          <a:cs typeface="Andalus" pitchFamily="18" charset="-78"/>
                        </a:rPr>
                        <a:t>Guideline for data</a:t>
                      </a:r>
                      <a:r>
                        <a:rPr lang="en-US" sz="1400" baseline="0" dirty="0" smtClean="0">
                          <a:latin typeface="Andalus" pitchFamily="18" charset="-78"/>
                          <a:cs typeface="Andalus" pitchFamily="18" charset="-78"/>
                        </a:rPr>
                        <a:t> (draft)</a:t>
                      </a:r>
                      <a:r>
                        <a:rPr lang="en-US" sz="1400" dirty="0" smtClean="0">
                          <a:latin typeface="Andalus" pitchFamily="18" charset="-78"/>
                          <a:cs typeface="Andalus" pitchFamily="18" charset="-78"/>
                        </a:rPr>
                        <a:t>                  </a:t>
                      </a:r>
                      <a:r>
                        <a:rPr lang="en-US" sz="1400" baseline="0" dirty="0" smtClean="0">
                          <a:latin typeface="Andalus" pitchFamily="18" charset="-78"/>
                          <a:cs typeface="Andalus" pitchFamily="18" charset="-78"/>
                        </a:rPr>
                        <a:t> </a:t>
                      </a:r>
                      <a:r>
                        <a:rPr lang="en-US" sz="1400" dirty="0" smtClean="0">
                          <a:latin typeface="Andalus" pitchFamily="18" charset="-78"/>
                          <a:cs typeface="Andalus" pitchFamily="18" charset="-78"/>
                        </a:rPr>
                        <a:t>Guideline</a:t>
                      </a:r>
                      <a:r>
                        <a:rPr lang="en-US" sz="1400" baseline="0" dirty="0" smtClean="0">
                          <a:latin typeface="Andalus" pitchFamily="18" charset="-78"/>
                          <a:cs typeface="Andalus" pitchFamily="18" charset="-78"/>
                        </a:rPr>
                        <a:t> for rice                                                               Guideline for other crops</a:t>
                      </a:r>
                      <a:endParaRPr lang="en-US" sz="1400" dirty="0" smtClean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86020" marR="86020" marT="45731" marB="4573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297985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ndalus" pitchFamily="18" charset="-78"/>
                          <a:cs typeface="Andalus" pitchFamily="18" charset="-78"/>
                        </a:rPr>
                        <a:t>M</a:t>
                      </a:r>
                    </a:p>
                    <a:p>
                      <a:pPr algn="ctr"/>
                      <a:r>
                        <a:rPr lang="en-US" sz="1100" dirty="0" smtClean="0">
                          <a:latin typeface="Andalus" pitchFamily="18" charset="-78"/>
                          <a:cs typeface="Andalus" pitchFamily="18" charset="-78"/>
                        </a:rPr>
                        <a:t>E</a:t>
                      </a:r>
                    </a:p>
                    <a:p>
                      <a:pPr algn="ctr"/>
                      <a:r>
                        <a:rPr lang="en-US" sz="1100" dirty="0" smtClean="0">
                          <a:latin typeface="Andalus" pitchFamily="18" charset="-78"/>
                          <a:cs typeface="Andalus" pitchFamily="18" charset="-78"/>
                        </a:rPr>
                        <a:t>M</a:t>
                      </a:r>
                    </a:p>
                    <a:p>
                      <a:pPr algn="ctr"/>
                      <a:r>
                        <a:rPr lang="en-US" sz="1100" dirty="0" smtClean="0">
                          <a:latin typeface="Andalus" pitchFamily="18" charset="-78"/>
                          <a:cs typeface="Andalus" pitchFamily="18" charset="-78"/>
                        </a:rPr>
                        <a:t>B</a:t>
                      </a:r>
                    </a:p>
                    <a:p>
                      <a:pPr algn="ctr"/>
                      <a:r>
                        <a:rPr lang="en-US" sz="1100" dirty="0" smtClean="0">
                          <a:latin typeface="Andalus" pitchFamily="18" charset="-78"/>
                          <a:cs typeface="Andalus" pitchFamily="18" charset="-78"/>
                        </a:rPr>
                        <a:t>E</a:t>
                      </a:r>
                    </a:p>
                    <a:p>
                      <a:pPr algn="ctr"/>
                      <a:r>
                        <a:rPr lang="en-US" sz="1100" dirty="0" smtClean="0">
                          <a:latin typeface="Andalus" pitchFamily="18" charset="-78"/>
                          <a:cs typeface="Andalus" pitchFamily="18" charset="-78"/>
                        </a:rPr>
                        <a:t>R</a:t>
                      </a:r>
                    </a:p>
                    <a:p>
                      <a:pPr algn="ctr"/>
                      <a:endParaRPr lang="en-US" sz="1100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pPr algn="ctr"/>
                      <a:r>
                        <a:rPr lang="en-US" sz="1100" dirty="0" smtClean="0">
                          <a:latin typeface="Andalus" pitchFamily="18" charset="-78"/>
                          <a:cs typeface="Andalus" pitchFamily="18" charset="-78"/>
                        </a:rPr>
                        <a:t>C</a:t>
                      </a:r>
                    </a:p>
                    <a:p>
                      <a:pPr algn="ctr"/>
                      <a:r>
                        <a:rPr lang="en-US" sz="1100" dirty="0" smtClean="0">
                          <a:latin typeface="Andalus" pitchFamily="18" charset="-78"/>
                          <a:cs typeface="Andalus" pitchFamily="18" charset="-78"/>
                        </a:rPr>
                        <a:t>O</a:t>
                      </a:r>
                    </a:p>
                    <a:p>
                      <a:pPr algn="ctr"/>
                      <a:r>
                        <a:rPr lang="en-US" sz="1100" dirty="0" smtClean="0">
                          <a:latin typeface="Andalus" pitchFamily="18" charset="-78"/>
                          <a:cs typeface="Andalus" pitchFamily="18" charset="-78"/>
                        </a:rPr>
                        <a:t>U</a:t>
                      </a:r>
                    </a:p>
                    <a:p>
                      <a:pPr algn="ctr"/>
                      <a:r>
                        <a:rPr lang="en-US" sz="1100" dirty="0" smtClean="0">
                          <a:latin typeface="Andalus" pitchFamily="18" charset="-78"/>
                          <a:cs typeface="Andalus" pitchFamily="18" charset="-78"/>
                        </a:rPr>
                        <a:t>N</a:t>
                      </a:r>
                    </a:p>
                    <a:p>
                      <a:pPr algn="ctr"/>
                      <a:r>
                        <a:rPr lang="en-US" sz="1100" dirty="0" smtClean="0">
                          <a:latin typeface="Andalus" pitchFamily="18" charset="-78"/>
                          <a:cs typeface="Andalus" pitchFamily="18" charset="-78"/>
                        </a:rPr>
                        <a:t>T</a:t>
                      </a:r>
                    </a:p>
                    <a:p>
                      <a:pPr algn="ctr"/>
                      <a:r>
                        <a:rPr lang="en-US" sz="1100" dirty="0" smtClean="0">
                          <a:latin typeface="Andalus" pitchFamily="18" charset="-78"/>
                          <a:cs typeface="Andalus" pitchFamily="18" charset="-78"/>
                        </a:rPr>
                        <a:t>R</a:t>
                      </a:r>
                    </a:p>
                    <a:p>
                      <a:pPr algn="ctr"/>
                      <a:r>
                        <a:rPr lang="en-US" sz="1100" dirty="0" smtClean="0">
                          <a:latin typeface="Andalus" pitchFamily="18" charset="-78"/>
                          <a:cs typeface="Andalus" pitchFamily="18" charset="-78"/>
                        </a:rPr>
                        <a:t>I</a:t>
                      </a:r>
                    </a:p>
                    <a:p>
                      <a:pPr algn="ctr"/>
                      <a:r>
                        <a:rPr lang="en-US" sz="1100" dirty="0" smtClean="0">
                          <a:latin typeface="Andalus" pitchFamily="18" charset="-78"/>
                          <a:cs typeface="Andalus" pitchFamily="18" charset="-78"/>
                        </a:rPr>
                        <a:t>E</a:t>
                      </a:r>
                    </a:p>
                    <a:p>
                      <a:pPr algn="ctr"/>
                      <a:r>
                        <a:rPr lang="en-US" sz="1100" dirty="0" smtClean="0">
                          <a:latin typeface="Andalus" pitchFamily="18" charset="-78"/>
                          <a:cs typeface="Andalus" pitchFamily="18" charset="-78"/>
                        </a:rPr>
                        <a:t>S</a:t>
                      </a:r>
                    </a:p>
                  </a:txBody>
                  <a:tcPr marL="86020" marR="86020" marT="45731" marB="4573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en-US" sz="1400" dirty="0" smtClean="0">
                          <a:latin typeface="Andalus" pitchFamily="18" charset="-78"/>
                          <a:cs typeface="Andalus" pitchFamily="18" charset="-78"/>
                        </a:rPr>
                        <a:t>                    </a:t>
                      </a:r>
                    </a:p>
                    <a:p>
                      <a:r>
                        <a:rPr lang="en-US" sz="1400" dirty="0" smtClean="0">
                          <a:latin typeface="Andalus" pitchFamily="18" charset="-78"/>
                          <a:cs typeface="Andalus" pitchFamily="18" charset="-78"/>
                        </a:rPr>
                        <a:t>                                                                                                                     </a:t>
                      </a:r>
                    </a:p>
                    <a:p>
                      <a:r>
                        <a:rPr lang="en-US" sz="1400" dirty="0" smtClean="0">
                          <a:latin typeface="Andalus" pitchFamily="18" charset="-78"/>
                          <a:cs typeface="Andalus" pitchFamily="18" charset="-78"/>
                        </a:rPr>
                        <a:t>                                                                                                                                                                   Homework                  </a:t>
                      </a:r>
                    </a:p>
                    <a:p>
                      <a:endParaRPr lang="en-US" sz="1400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r>
                        <a:rPr lang="en-US" sz="1400" dirty="0" smtClean="0">
                          <a:latin typeface="Andalus" pitchFamily="18" charset="-78"/>
                          <a:cs typeface="Andalus" pitchFamily="18" charset="-78"/>
                        </a:rPr>
                        <a:t>                                                                                                                               Creating  forecasting</a:t>
                      </a:r>
                      <a:r>
                        <a:rPr lang="en-US" sz="1400" baseline="0" dirty="0" smtClean="0">
                          <a:latin typeface="Andalus" pitchFamily="18" charset="-78"/>
                          <a:cs typeface="Andalus" pitchFamily="18" charset="-78"/>
                        </a:rPr>
                        <a:t> information </a:t>
                      </a:r>
                      <a:r>
                        <a:rPr lang="en-US" sz="1400" dirty="0" smtClean="0">
                          <a:latin typeface="Andalus" pitchFamily="18" charset="-78"/>
                          <a:cs typeface="Andalus" pitchFamily="18" charset="-78"/>
                        </a:rPr>
                        <a:t>using</a:t>
                      </a:r>
                      <a:r>
                        <a:rPr lang="en-US" sz="1400" baseline="0" dirty="0" smtClean="0">
                          <a:latin typeface="Andalus" pitchFamily="18" charset="-78"/>
                          <a:cs typeface="Andalus" pitchFamily="18" charset="-78"/>
                        </a:rPr>
                        <a:t> regression formula</a:t>
                      </a:r>
                    </a:p>
                    <a:p>
                      <a:endParaRPr lang="en-US" sz="1400" baseline="0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r>
                        <a:rPr lang="en-US" sz="1400" baseline="0" dirty="0" smtClean="0">
                          <a:latin typeface="Andalus" pitchFamily="18" charset="-78"/>
                          <a:cs typeface="Andalus" pitchFamily="18" charset="-78"/>
                        </a:rPr>
                        <a:t>                                                                                                                                                                                                       Forecasting report</a:t>
                      </a:r>
                    </a:p>
                    <a:p>
                      <a:endParaRPr lang="en-US" sz="1400" baseline="0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endParaRPr lang="en-US" sz="1400" baseline="0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endParaRPr lang="en-US" sz="1400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r>
                        <a:rPr lang="en-US" sz="1400" dirty="0" smtClean="0">
                          <a:latin typeface="Andalus" pitchFamily="18" charset="-78"/>
                          <a:cs typeface="Andalus" pitchFamily="18" charset="-78"/>
                        </a:rPr>
                        <a:t>                                                        </a:t>
                      </a:r>
                      <a:r>
                        <a:rPr lang="en-US" sz="1400" baseline="0" dirty="0" smtClean="0">
                          <a:latin typeface="Andalus" pitchFamily="18" charset="-78"/>
                          <a:cs typeface="Andalus" pitchFamily="18" charset="-78"/>
                        </a:rPr>
                        <a:t>                      </a:t>
                      </a:r>
                      <a:r>
                        <a:rPr lang="en-US" sz="1400" dirty="0" smtClean="0">
                          <a:latin typeface="Andalus" pitchFamily="18" charset="-78"/>
                          <a:cs typeface="Andalus" pitchFamily="18" charset="-78"/>
                        </a:rPr>
                        <a:t>                               Examine</a:t>
                      </a:r>
                      <a:r>
                        <a:rPr lang="en-US" sz="1400" baseline="0" dirty="0" smtClean="0">
                          <a:latin typeface="Andalus" pitchFamily="18" charset="-78"/>
                          <a:cs typeface="Andalus" pitchFamily="18" charset="-78"/>
                        </a:rPr>
                        <a:t> guideline</a:t>
                      </a:r>
                      <a:r>
                        <a:rPr lang="en-US" sz="1400" dirty="0" smtClean="0">
                          <a:latin typeface="Andalus" pitchFamily="18" charset="-78"/>
                          <a:cs typeface="Andalus" pitchFamily="18" charset="-78"/>
                        </a:rPr>
                        <a:t>                                        Data Collecting                                                                                 </a:t>
                      </a:r>
                      <a:r>
                        <a:rPr lang="en-US" sz="1400" baseline="0" dirty="0" smtClean="0">
                          <a:latin typeface="Andalus" pitchFamily="18" charset="-78"/>
                          <a:cs typeface="Andalus" pitchFamily="18" charset="-78"/>
                        </a:rPr>
                        <a:t> </a:t>
                      </a:r>
                      <a:endParaRPr lang="th-TH" sz="1400" dirty="0">
                        <a:latin typeface="Andalus" pitchFamily="18" charset="-78"/>
                      </a:endParaRPr>
                    </a:p>
                  </a:txBody>
                  <a:tcPr marL="86020" marR="86020" marT="45731" marB="4573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20" name="Straight Arrow Connector 19"/>
          <p:cNvCxnSpPr/>
          <p:nvPr/>
        </p:nvCxnSpPr>
        <p:spPr>
          <a:xfrm>
            <a:off x="4983902" y="1900732"/>
            <a:ext cx="268814" cy="1588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138842" y="2829622"/>
            <a:ext cx="3158565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5-Point Star 13"/>
          <p:cNvSpPr/>
          <p:nvPr/>
        </p:nvSpPr>
        <p:spPr>
          <a:xfrm>
            <a:off x="4849495" y="3418454"/>
            <a:ext cx="67204" cy="85060"/>
          </a:xfrm>
          <a:prstGeom prst="star5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5453411" y="4621583"/>
            <a:ext cx="2582043" cy="945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4820451" y="5930819"/>
            <a:ext cx="326902" cy="1891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5792109" y="5920004"/>
            <a:ext cx="3093571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lowchart: Connector 30"/>
          <p:cNvSpPr/>
          <p:nvPr/>
        </p:nvSpPr>
        <p:spPr>
          <a:xfrm>
            <a:off x="1212618" y="1717503"/>
            <a:ext cx="134407" cy="17012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400" dirty="0"/>
          </a:p>
        </p:txBody>
      </p:sp>
      <p:sp>
        <p:nvSpPr>
          <p:cNvPr id="32" name="Flowchart: Connector 31"/>
          <p:cNvSpPr/>
          <p:nvPr/>
        </p:nvSpPr>
        <p:spPr>
          <a:xfrm>
            <a:off x="2811561" y="1717503"/>
            <a:ext cx="134407" cy="17012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400" dirty="0"/>
          </a:p>
        </p:txBody>
      </p:sp>
      <p:sp>
        <p:nvSpPr>
          <p:cNvPr id="33" name="Flowchart: Connector 32"/>
          <p:cNvSpPr/>
          <p:nvPr/>
        </p:nvSpPr>
        <p:spPr>
          <a:xfrm>
            <a:off x="8169860" y="1730395"/>
            <a:ext cx="134407" cy="17012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400" dirty="0"/>
          </a:p>
        </p:txBody>
      </p:sp>
      <p:sp>
        <p:nvSpPr>
          <p:cNvPr id="43" name="5-Point Star 42"/>
          <p:cNvSpPr/>
          <p:nvPr/>
        </p:nvSpPr>
        <p:spPr>
          <a:xfrm>
            <a:off x="2845163" y="3407114"/>
            <a:ext cx="67204" cy="85060"/>
          </a:xfrm>
          <a:prstGeom prst="star5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23" name="Straight Arrow Connector 19"/>
          <p:cNvCxnSpPr/>
          <p:nvPr/>
        </p:nvCxnSpPr>
        <p:spPr>
          <a:xfrm>
            <a:off x="7901046" y="5144573"/>
            <a:ext cx="268814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5-Point Star 42"/>
          <p:cNvSpPr/>
          <p:nvPr/>
        </p:nvSpPr>
        <p:spPr>
          <a:xfrm>
            <a:off x="8569438" y="3375924"/>
            <a:ext cx="67204" cy="85060"/>
          </a:xfrm>
          <a:prstGeom prst="star5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47EC1-FC7D-42B6-AEBE-A2AF3AD5B32E}" type="slidenum">
              <a:rPr lang="th-TH" smtClean="0"/>
              <a:pPr/>
              <a:t>8</a:t>
            </a:fld>
            <a:endParaRPr lang="th-TH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4934" y="-382303"/>
            <a:ext cx="9145588" cy="982713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	</a:t>
            </a:r>
            <a:r>
              <a:rPr lang="en-US" sz="2400" dirty="0" smtClean="0">
                <a:latin typeface="Bradley Hand ITC" pitchFamily="66" charset="0"/>
              </a:rPr>
              <a:t>4</a:t>
            </a:r>
            <a:r>
              <a:rPr lang="en-US" sz="2400" b="1" dirty="0" smtClean="0">
                <a:latin typeface="Bradley Hand ITC" pitchFamily="66" charset="0"/>
              </a:rPr>
              <a:t>.Activity Schedule (2)</a:t>
            </a:r>
            <a:endParaRPr lang="th-TH" sz="2400" b="1" dirty="0">
              <a:latin typeface="Bradley Hand ITC" pitchFamily="66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0343531"/>
              </p:ext>
            </p:extLst>
          </p:nvPr>
        </p:nvGraphicFramePr>
        <p:xfrm>
          <a:off x="0" y="963047"/>
          <a:ext cx="9145592" cy="6265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4995"/>
                <a:gridCol w="732020"/>
                <a:gridCol w="703507"/>
                <a:gridCol w="703507"/>
                <a:gridCol w="703507"/>
                <a:gridCol w="703507"/>
                <a:gridCol w="703507"/>
                <a:gridCol w="703507"/>
                <a:gridCol w="703507"/>
                <a:gridCol w="703507"/>
                <a:gridCol w="703507"/>
                <a:gridCol w="703507"/>
                <a:gridCol w="703507"/>
              </a:tblGrid>
              <a:tr h="435505">
                <a:tc rowSpan="2">
                  <a:txBody>
                    <a:bodyPr/>
                    <a:lstStyle/>
                    <a:p>
                      <a:endParaRPr lang="th-TH" sz="17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Andalus" pitchFamily="18" charset="-78"/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Jan</a:t>
                      </a:r>
                      <a:endParaRPr lang="th-TH" sz="2100" b="0" dirty="0">
                        <a:solidFill>
                          <a:schemeClr val="tx1"/>
                        </a:solidFill>
                        <a:latin typeface="Andalus" pitchFamily="18" charset="-78"/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Feb</a:t>
                      </a:r>
                      <a:endParaRPr lang="th-TH" sz="2100" b="0" dirty="0">
                        <a:solidFill>
                          <a:schemeClr val="tx1"/>
                        </a:solidFill>
                        <a:latin typeface="Andalus" pitchFamily="18" charset="-78"/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Mar</a:t>
                      </a:r>
                      <a:endParaRPr lang="th-TH" sz="2100" b="0" dirty="0">
                        <a:solidFill>
                          <a:schemeClr val="tx1"/>
                        </a:solidFill>
                        <a:latin typeface="Andalus" pitchFamily="18" charset="-78"/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Apr</a:t>
                      </a:r>
                      <a:endParaRPr lang="th-TH" sz="2100" b="0" dirty="0">
                        <a:solidFill>
                          <a:schemeClr val="tx1"/>
                        </a:solidFill>
                        <a:latin typeface="Andalus" pitchFamily="18" charset="-78"/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May</a:t>
                      </a:r>
                      <a:endParaRPr lang="th-TH" sz="2100" b="0" dirty="0">
                        <a:solidFill>
                          <a:schemeClr val="tx1"/>
                        </a:solidFill>
                        <a:latin typeface="Andalus" pitchFamily="18" charset="-78"/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Jun</a:t>
                      </a:r>
                      <a:endParaRPr lang="th-TH" sz="2100" b="0" dirty="0">
                        <a:solidFill>
                          <a:schemeClr val="tx1"/>
                        </a:solidFill>
                        <a:latin typeface="Andalus" pitchFamily="18" charset="-78"/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Jul</a:t>
                      </a:r>
                      <a:endParaRPr lang="th-TH" sz="2100" b="0" dirty="0">
                        <a:solidFill>
                          <a:schemeClr val="tx1"/>
                        </a:solidFill>
                        <a:latin typeface="Andalus" pitchFamily="18" charset="-78"/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Aug</a:t>
                      </a:r>
                      <a:endParaRPr lang="th-TH" sz="2100" b="0" dirty="0">
                        <a:solidFill>
                          <a:schemeClr val="tx1"/>
                        </a:solidFill>
                        <a:latin typeface="Andalus" pitchFamily="18" charset="-78"/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Sep</a:t>
                      </a:r>
                      <a:endParaRPr lang="th-TH" sz="2100" b="0" dirty="0">
                        <a:solidFill>
                          <a:schemeClr val="tx1"/>
                        </a:solidFill>
                        <a:latin typeface="Andalus" pitchFamily="18" charset="-78"/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Oct</a:t>
                      </a:r>
                      <a:endParaRPr lang="th-TH" sz="2100" b="0" dirty="0">
                        <a:solidFill>
                          <a:schemeClr val="tx1"/>
                        </a:solidFill>
                        <a:latin typeface="Andalus" pitchFamily="18" charset="-78"/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Nov</a:t>
                      </a:r>
                      <a:endParaRPr lang="th-TH" sz="2100" b="0" dirty="0">
                        <a:solidFill>
                          <a:schemeClr val="tx1"/>
                        </a:solidFill>
                        <a:latin typeface="Andalus" pitchFamily="18" charset="-78"/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Dec</a:t>
                      </a:r>
                      <a:endParaRPr lang="th-TH" sz="2100" b="0" dirty="0">
                        <a:solidFill>
                          <a:schemeClr val="tx1"/>
                        </a:solidFill>
                        <a:latin typeface="Andalus" pitchFamily="18" charset="-78"/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78665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12">
                  <a:txBody>
                    <a:bodyPr/>
                    <a:lstStyle/>
                    <a:p>
                      <a:endParaRPr lang="en-US" sz="1400" dirty="0" smtClean="0">
                        <a:solidFill>
                          <a:schemeClr val="tx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endParaRPr lang="en-US" sz="1400" dirty="0" smtClean="0">
                        <a:solidFill>
                          <a:schemeClr val="tx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   Training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                                                                                                        Workshop                                                                 </a:t>
                      </a:r>
                      <a:endParaRPr lang="th-TH" sz="1400" dirty="0">
                        <a:solidFill>
                          <a:schemeClr val="tx1"/>
                        </a:solidFill>
                        <a:latin typeface="Andalus" pitchFamily="18" charset="-78"/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33145">
                <a:tc>
                  <a:txBody>
                    <a:bodyPr/>
                    <a:lstStyle/>
                    <a:p>
                      <a:pPr algn="ctr"/>
                      <a:endParaRPr lang="en-US" sz="1700" dirty="0" smtClean="0">
                        <a:solidFill>
                          <a:schemeClr val="tx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A</a:t>
                      </a:r>
                    </a:p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F</a:t>
                      </a:r>
                    </a:p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S</a:t>
                      </a:r>
                    </a:p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I</a:t>
                      </a:r>
                    </a:p>
                    <a:p>
                      <a:pPr algn="ctr"/>
                      <a:r>
                        <a:rPr lang="en-US" sz="17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S</a:t>
                      </a:r>
                      <a:endParaRPr lang="th-TH" sz="1700" dirty="0">
                        <a:solidFill>
                          <a:schemeClr val="tx1"/>
                        </a:solidFill>
                        <a:latin typeface="Andalus" pitchFamily="18" charset="-78"/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12">
                  <a:txBody>
                    <a:bodyPr/>
                    <a:lstStyle/>
                    <a:p>
                      <a:endParaRPr lang="en-US" sz="1400" dirty="0" smtClean="0">
                        <a:solidFill>
                          <a:schemeClr val="tx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endParaRPr lang="en-US" sz="1400" dirty="0" smtClean="0">
                        <a:solidFill>
                          <a:schemeClr val="tx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                                                  F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Model review (JIRCAS)                                                                F Model parameter (JIRCAS)</a:t>
                      </a:r>
                    </a:p>
                    <a:p>
                      <a:endParaRPr lang="en-US" sz="1400" baseline="0" dirty="0" smtClean="0">
                        <a:solidFill>
                          <a:schemeClr val="tx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                                                                                                                     Guideline for meats</a:t>
                      </a:r>
                    </a:p>
                    <a:p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                                                                      </a:t>
                      </a:r>
                    </a:p>
                    <a:p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                                                                                 Improving statistical method          (Supporting for target countries)</a:t>
                      </a:r>
                      <a:endParaRPr lang="th-TH" sz="1400" dirty="0">
                        <a:solidFill>
                          <a:schemeClr val="tx1"/>
                        </a:solidFill>
                        <a:latin typeface="Andalus" pitchFamily="18" charset="-78"/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21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M</a:t>
                      </a:r>
                    </a:p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E</a:t>
                      </a:r>
                    </a:p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M</a:t>
                      </a:r>
                    </a:p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B</a:t>
                      </a:r>
                    </a:p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E</a:t>
                      </a:r>
                    </a:p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R</a:t>
                      </a:r>
                    </a:p>
                    <a:p>
                      <a:pPr algn="ctr"/>
                      <a:endParaRPr lang="en-US" sz="1100" dirty="0" smtClean="0">
                        <a:solidFill>
                          <a:schemeClr val="tx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C</a:t>
                      </a:r>
                    </a:p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O</a:t>
                      </a:r>
                    </a:p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U</a:t>
                      </a:r>
                    </a:p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N</a:t>
                      </a:r>
                    </a:p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T</a:t>
                      </a:r>
                    </a:p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R</a:t>
                      </a:r>
                    </a:p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I</a:t>
                      </a:r>
                    </a:p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E</a:t>
                      </a:r>
                    </a:p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S</a:t>
                      </a:r>
                      <a:endParaRPr lang="th-TH" sz="1100" dirty="0">
                        <a:solidFill>
                          <a:schemeClr val="tx1"/>
                        </a:solidFill>
                        <a:latin typeface="Andalus" pitchFamily="18" charset="-78"/>
                      </a:endParaRP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12">
                  <a:txBody>
                    <a:bodyPr/>
                    <a:lstStyle/>
                    <a:p>
                      <a:endParaRPr lang="en-US" sz="1400" dirty="0" smtClean="0">
                        <a:solidFill>
                          <a:schemeClr val="tx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endParaRPr lang="en-US" sz="1400" dirty="0" smtClean="0">
                        <a:solidFill>
                          <a:schemeClr val="tx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endParaRPr lang="en-US" sz="1400" dirty="0" smtClean="0">
                        <a:solidFill>
                          <a:schemeClr val="tx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                                               Homework</a:t>
                      </a:r>
                    </a:p>
                    <a:p>
                      <a:endParaRPr lang="en-US" sz="1000" dirty="0" smtClean="0">
                        <a:solidFill>
                          <a:schemeClr val="tx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            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           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Creating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forecasting information using F Model                                                   Extending target commodities</a:t>
                      </a:r>
                    </a:p>
                    <a:p>
                      <a:endParaRPr lang="en-US" sz="1000" baseline="0" dirty="0" smtClean="0">
                        <a:solidFill>
                          <a:schemeClr val="tx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endParaRPr lang="en-US" sz="1000" baseline="0" dirty="0" smtClean="0">
                        <a:solidFill>
                          <a:schemeClr val="tx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                                                                                                           Forecasting report</a:t>
                      </a:r>
                    </a:p>
                    <a:p>
                      <a:r>
                        <a:rPr lang="en-US" sz="1000" baseline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                                                                 </a:t>
                      </a:r>
                    </a:p>
                    <a:p>
                      <a:endParaRPr lang="en-US" sz="1900" baseline="0" dirty="0" smtClean="0">
                        <a:solidFill>
                          <a:schemeClr val="tx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                                                                             Data collecting</a:t>
                      </a:r>
                    </a:p>
                  </a:txBody>
                  <a:tcPr marL="86020" marR="86020" marT="54438" marB="54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7" name="Straight Arrow Connector 16"/>
          <p:cNvCxnSpPr/>
          <p:nvPr/>
        </p:nvCxnSpPr>
        <p:spPr>
          <a:xfrm>
            <a:off x="2083309" y="2832481"/>
            <a:ext cx="2284920" cy="1891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42193" y="3684975"/>
            <a:ext cx="7997219" cy="1891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414228" y="4960878"/>
            <a:ext cx="3965008" cy="1891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742193" y="6151721"/>
            <a:ext cx="7997219" cy="1891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01972" y="522758"/>
            <a:ext cx="32257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     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[Second year]</a:t>
            </a:r>
            <a:endParaRPr lang="th-TH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itchFamily="66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5244829" y="1643529"/>
            <a:ext cx="134407" cy="17012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800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1011008" y="1815540"/>
            <a:ext cx="268814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5-Point Star 13"/>
          <p:cNvSpPr/>
          <p:nvPr/>
        </p:nvSpPr>
        <p:spPr>
          <a:xfrm>
            <a:off x="5278431" y="3151449"/>
            <a:ext cx="67204" cy="85060"/>
          </a:xfrm>
          <a:prstGeom prst="star5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19" name="Straight Arrow Connector 23"/>
          <p:cNvCxnSpPr/>
          <p:nvPr/>
        </p:nvCxnSpPr>
        <p:spPr>
          <a:xfrm>
            <a:off x="6051271" y="4960878"/>
            <a:ext cx="26765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1"/>
          <p:cNvCxnSpPr/>
          <p:nvPr/>
        </p:nvCxnSpPr>
        <p:spPr>
          <a:xfrm>
            <a:off x="6035643" y="2830591"/>
            <a:ext cx="1747291" cy="1891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33"/>
          <p:cNvCxnSpPr/>
          <p:nvPr/>
        </p:nvCxnSpPr>
        <p:spPr>
          <a:xfrm>
            <a:off x="5009617" y="5487528"/>
            <a:ext cx="268814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47EC1-FC7D-42B6-AEBE-A2AF3AD5B32E}" type="slidenum">
              <a:rPr lang="th-TH" smtClean="0"/>
              <a:pPr/>
              <a:t>9</a:t>
            </a:fld>
            <a:endParaRPr lang="th-TH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ック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シック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ック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2293</TotalTime>
  <Words>2022</Words>
  <Application>Microsoft Office PowerPoint</Application>
  <PresentationFormat>กำหนดเอง</PresentationFormat>
  <Paragraphs>934</Paragraphs>
  <Slides>18</Slides>
  <Notes>2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18</vt:i4>
      </vt:variant>
    </vt:vector>
  </HeadingPairs>
  <TitlesOfParts>
    <vt:vector size="19" baseType="lpstr">
      <vt:lpstr>シック</vt:lpstr>
      <vt:lpstr>Implementation Plan for Food Security Forecasting  Model (F Model) Information in AFSIS</vt:lpstr>
      <vt:lpstr>งานนำเสนอ PowerPoint</vt:lpstr>
      <vt:lpstr>        2. Period</vt:lpstr>
      <vt:lpstr> 3. Activity</vt:lpstr>
      <vt:lpstr> 3. Activity (2)</vt:lpstr>
      <vt:lpstr> 3. Activity (3)</vt:lpstr>
      <vt:lpstr> 3. Activity (4)</vt:lpstr>
      <vt:lpstr> 4. Activity Schedule</vt:lpstr>
      <vt:lpstr> 4.Activity Schedule (2)</vt:lpstr>
      <vt:lpstr> 4. Activity Schedule (3)</vt:lpstr>
      <vt:lpstr>งานนำเสนอ PowerPoint</vt:lpstr>
      <vt:lpstr> 5.Implementation Structure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</vt:vector>
  </TitlesOfParts>
  <Company>Deftones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Implementation Plan for Food Security Forecasting  Information in AFSIS</dc:title>
  <dc:creator>3633</dc:creator>
  <cp:lastModifiedBy>oaeadmin</cp:lastModifiedBy>
  <cp:revision>210</cp:revision>
  <cp:lastPrinted>2013-03-28T10:07:26Z</cp:lastPrinted>
  <dcterms:created xsi:type="dcterms:W3CDTF">2013-01-15T06:50:11Z</dcterms:created>
  <dcterms:modified xsi:type="dcterms:W3CDTF">2018-10-28T14:25:48Z</dcterms:modified>
</cp:coreProperties>
</file>