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 ?><Relationships xmlns="http://schemas.openxmlformats.org/package/2006/relationships"><Relationship Id="rId1" Type="http://schemas.openxmlformats.org/officeDocument/2006/relationships/officeDocument" Target="ppt/presentation.xml"  /><Relationship Id="rId2" Type="http://schemas.openxmlformats.org/package/2006/relationships/metadata/thumbnail" Target="docProps/thumbnail.jpeg"  /><Relationship Id="rId3" Type="http://schemas.openxmlformats.org/package/2006/relationships/metadata/core-properties" Target="docProps/core.xml"  /><Relationship Id="rId4" Type="http://schemas.openxmlformats.org/officeDocument/2006/relationships/extended-properties" Target="docProps/app.xml"  /></Relationships>
</file>

<file path=ppt/presentation.xml><?xml version="1.0" encoding="utf-8"?>
<p:presentation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autoCompressPictures="0">
  <p:sldMasterIdLst>
    <p:sldMasterId id="2147483692" r:id="rId1"/>
  </p:sldMasterIdLst>
  <p:notesMasterIdLst>
    <p:notesMasterId r:id="rId2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/>
</file>

<file path=ppt/tableStyles.xml><?xml version="1.0" encoding="utf-8"?>
<a:tblStyleLst xmlns:r="http://schemas.openxmlformats.org/officeDocument/2006/relationships" xmlns:c="http://schemas.openxmlformats.org/drawingml/2006/chart" xmlns:dgm="http://schemas.openxmlformats.org/drawingml/2006/diagram" xmlns:dsp="http://schemas.microsoft.com/office/drawing/2008/diagram" xmlns:a="http://schemas.openxmlformats.org/drawingml/2006/main" xmlns:pic="http://schemas.openxmlformats.org/drawingml/2006/picture" xmlns:wp="http://schemas.openxmlformats.org/drawingml/2006/wordprocessingDrawing" xmlns:xdr="http://schemas.openxmlformats.org/drawingml/2006/spreadsheetDrawing" xmlns:lc="http://schemas.openxmlformats.org/drawingml/2006/lockedCanvas" xmlns:p="http://schemas.openxmlformats.org/presentationml/2006/main" def="{5C22544A-7EE6-4342-B048-85BDC9FD1C3A}"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TxStyle/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TxStyle/>
      <a:tcStyle>
        <a:tcBdr/>
      </a:tcStyle>
    </a:band2H>
    <a:band1V>
      <a:tcTxStyle/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TxStyle/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TxStyle/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TxStyle/>
      <a:tcStyle>
        <a:tcBdr/>
      </a:tcStyle>
    </a:band2H>
    <a:band1V>
      <a:tcTxStyle/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TxStyle/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TxStyle/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TxStyle/>
      <a:tcStyle>
        <a:tcBdr/>
      </a:tcStyle>
    </a:band2H>
    <a:band1V>
      <a:tcTxStyle/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TxStyle/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TxStyle/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TxStyle/>
      <a:tcStyle>
        <a:tcBdr/>
      </a:tcStyle>
    </a:band2H>
    <a:band1V>
      <a:tcTxStyle/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TxStyle/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C4B1156A-380E-4F78-BDF5-A606A8083BF9}" styleName="Medium Style 4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TxStyle/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TxStyle/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16D9F66E-5EB9-4882-86FB-DCBF35E3C3E4}" styleName="Medium Style 4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TxStyle/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TxStyle/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125E5076-3810-47DD-B79F-674D7AD40C01}" styleName="Dark Style 1 - Accent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TxStyle/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TxStyle/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TxStyle/>
      <a:tcStyle>
        <a:tcBdr>
          <a:left>
            <a:ln>
              <a:noFill/>
            </a:ln>
          </a:left>
        </a:tcBdr>
      </a:tcStyle>
    </a:seCell>
    <a:swCell>
      <a:tcTxStyle/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TxStyle/>
      <a:tcStyle>
        <a:tcBdr>
          <a:left>
            <a:ln>
              <a:noFill/>
            </a:ln>
          </a:left>
        </a:tcBdr>
      </a:tcStyle>
    </a:neCell>
    <a:nwCell>
      <a:tcTxStyle/>
      <a:tcStyle>
        <a:tcBdr>
          <a:right>
            <a:ln>
              <a:noFill/>
            </a:ln>
          </a:right>
        </a:tcBdr>
      </a:tcStyle>
    </a:nwCell>
  </a:tblStyle>
  <a:tblStyle styleId="{E8034E78-7F5D-4C2E-B375-FC64B27BC917}" styleName="Dark Styl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TxStyle/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TxStyle/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TxStyle/>
      <a:tcStyle>
        <a:tcBdr>
          <a:left>
            <a:ln>
              <a:noFill/>
            </a:ln>
          </a:left>
        </a:tcBdr>
      </a:tcStyle>
    </a:seCell>
    <a:swCell>
      <a:tcTxStyle/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TxStyle/>
      <a:tcStyle>
        <a:tcBdr>
          <a:left>
            <a:ln>
              <a:noFill/>
            </a:ln>
          </a:left>
        </a:tcBdr>
      </a:tcStyle>
    </a:neCell>
    <a:nwCell>
      <a:tcTxStyle/>
      <a:tcStyle>
        <a:tcBdr>
          <a:right>
            <a:ln>
              <a:noFill/>
            </a:ln>
          </a:right>
        </a:tcBdr>
      </a:tcStyle>
    </a:nwCell>
  </a:tblStyle>
  <a:tblStyle styleId="{D03447BB-5D67-496B-8E87-E561075AD55C}" styleName="Dark Style 1 - Accent 3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wholeTbl>
    <a:band1H>
      <a:tcTxStyle/>
      <a:tcStyle>
        <a:tcBdr/>
        <a:fill>
          <a:solidFill>
            <a:schemeClr val="accent3">
              <a:shade val="60000"/>
            </a:schemeClr>
          </a:solidFill>
        </a:fill>
      </a:tcStyle>
    </a:band1H>
    <a:band1V>
      <a:tcTxStyle/>
      <a:tcStyle>
        <a:tcBdr/>
        <a:fill>
          <a:solidFill>
            <a:schemeClr val="accent3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3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3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3">
              <a:shade val="40000"/>
            </a:schemeClr>
          </a:solidFill>
        </a:fill>
      </a:tcStyle>
    </a:lastRow>
    <a:seCell>
      <a:tcTxStyle/>
      <a:tcStyle>
        <a:tcBdr>
          <a:left>
            <a:ln>
              <a:noFill/>
            </a:ln>
          </a:left>
        </a:tcBdr>
      </a:tcStyle>
    </a:seCell>
    <a:swCell>
      <a:tcTxStyle/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TxStyle/>
      <a:tcStyle>
        <a:tcBdr>
          <a:left>
            <a:ln>
              <a:noFill/>
            </a:ln>
          </a:left>
        </a:tcBdr>
      </a:tcStyle>
    </a:neCell>
    <a:nwCell>
      <a:tcTxStyle/>
      <a:tcStyle>
        <a:tcBdr>
          <a:right>
            <a:ln>
              <a:noFill/>
            </a:ln>
          </a:right>
        </a:tcBdr>
      </a:tcStyle>
    </a:nwCell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TxStyle/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TxStyle/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5202B0CA-FC54-4496-8BCA-5EF66A818D29}" styleName="Dark Styl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TxStyle/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TxStyle/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91EBBBCC-DAD2-459C-BE2E-F6DE35CF9A28}" styleName="Dark Style 2 - Accent 3/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TxStyle/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TxStyle/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22838BEF-8BB2-4498-84A7-C5851F593DF1}" styleName="Medium Style 4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TxStyle/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TxStyle/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E929F9F4-4A8F-4326-A1B4-22849713DDAB}" styleName="Dark Style 1 - Accent 4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wholeTbl>
    <a:band1H>
      <a:tcTxStyle/>
      <a:tcStyle>
        <a:tcBdr/>
        <a:fill>
          <a:solidFill>
            <a:schemeClr val="accent4">
              <a:shade val="60000"/>
            </a:schemeClr>
          </a:solidFill>
        </a:fill>
      </a:tcStyle>
    </a:band1H>
    <a:band1V>
      <a:tcTxStyle/>
      <a:tcStyle>
        <a:tcBdr/>
        <a:fill>
          <a:solidFill>
            <a:schemeClr val="accent4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4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4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4">
              <a:shade val="40000"/>
            </a:schemeClr>
          </a:solidFill>
        </a:fill>
      </a:tcStyle>
    </a:lastRow>
    <a:seCell>
      <a:tcTxStyle/>
      <a:tcStyle>
        <a:tcBdr>
          <a:left>
            <a:ln>
              <a:noFill/>
            </a:ln>
          </a:left>
        </a:tcBdr>
      </a:tcStyle>
    </a:seCell>
    <a:swCell>
      <a:tcTxStyle/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TxStyle/>
      <a:tcStyle>
        <a:tcBdr>
          <a:left>
            <a:ln>
              <a:noFill/>
            </a:ln>
          </a:left>
        </a:tcBdr>
      </a:tcStyle>
    </a:neCell>
    <a:nwCell>
      <a:tcTxStyle/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00" d="100"/>
          <a:sy n="100" d="100"/>
        </p:scale>
        <p:origin x="-1176" y="-112"/>
      </p:cViewPr>
      <p:guideLst>
        <p:guide orient="horz" pos="2159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 ?><Relationships xmlns="http://schemas.openxmlformats.org/package/2006/relationships"><Relationship Id="rId1" Type="http://schemas.openxmlformats.org/officeDocument/2006/relationships/slideMaster" Target="slideMasters/slideMaster1.xml"  /><Relationship Id="rId10" Type="http://schemas.openxmlformats.org/officeDocument/2006/relationships/slide" Target="slides/slide8.xml"  /><Relationship Id="rId11" Type="http://schemas.openxmlformats.org/officeDocument/2006/relationships/presProps" Target="presProps.xml"  /><Relationship Id="rId12" Type="http://schemas.openxmlformats.org/officeDocument/2006/relationships/viewProps" Target="viewProps.xml"  /><Relationship Id="rId13" Type="http://schemas.openxmlformats.org/officeDocument/2006/relationships/theme" Target="theme/theme1.xml"  /><Relationship Id="rId14" Type="http://schemas.openxmlformats.org/officeDocument/2006/relationships/tableStyles" Target="tableStyles.xml"  /><Relationship Id="rId2" Type="http://schemas.openxmlformats.org/officeDocument/2006/relationships/notesMaster" Target="notesMasters/notesMaster1.xml"  /><Relationship Id="rId3" Type="http://schemas.openxmlformats.org/officeDocument/2006/relationships/slide" Target="slides/slide1.xml"  /><Relationship Id="rId4" Type="http://schemas.openxmlformats.org/officeDocument/2006/relationships/slide" Target="slides/slide2.xml"  /><Relationship Id="rId5" Type="http://schemas.openxmlformats.org/officeDocument/2006/relationships/slide" Target="slides/slide3.xml"  /><Relationship Id="rId6" Type="http://schemas.openxmlformats.org/officeDocument/2006/relationships/slide" Target="slides/slide4.xml"  /><Relationship Id="rId7" Type="http://schemas.openxmlformats.org/officeDocument/2006/relationships/slide" Target="slides/slide5.xml"  /><Relationship Id="rId8" Type="http://schemas.openxmlformats.org/officeDocument/2006/relationships/slide" Target="slides/slide6.xml"  /><Relationship Id="rId9" Type="http://schemas.openxmlformats.org/officeDocument/2006/relationships/slide" Target="slides/slide7.xml"  /></Relationships>
</file>

<file path=ppt/notesMasters/_rels/notesMaster1.xml.rels><?xml version="1.0" encoding="UTF-8" standalone="yes" ?><Relationships xmlns="http://schemas.openxmlformats.org/package/2006/relationships"><Relationship Id="rId1" Type="http://schemas.openxmlformats.org/officeDocument/2006/relationships/theme" Target="../theme/theme2.xml"  /></Relationships>
</file>

<file path=ppt/notesMasters/notesMaster1.xml><?xml version="1.0" encoding="utf-8"?>
<p:notesMaster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 idx="0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/>
          <a:lstStyle>
            <a:lvl1pPr algn="l">
              <a:defRPr sz="1200"/>
            </a:lvl1pPr>
          </a:lstStyle>
          <a:p>
            <a:pPr lvl="0">
              <a:defRPr/>
            </a:pPr>
            <a:r>
              <a:rPr lang="ko-KR" altLang="en-US"/>
              <a:t/>
            </a:r>
            <a:endParaRPr lang="ko-KR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/>
          <a:lstStyle>
            <a:lvl1pPr algn="r">
              <a:defRPr sz="1200"/>
            </a:lvl1pPr>
          </a:lstStyle>
          <a:p>
            <a:pPr lvl="0">
              <a:defRPr/>
            </a:pPr>
            <a:fld id="{C9084201-0513-0F48-B195-A9448538D1B3}" type="datetime1">
              <a:rPr lang="en-US"/>
              <a:pPr lvl="0">
                <a:defRPr/>
              </a:pPr>
              <a:t>8/30/2019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 noTextEdi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anchor="ctr"/>
          <a:lstStyle/>
          <a:p>
            <a:pPr lvl="0">
              <a:defRPr/>
            </a:pPr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/>
          <a:lstStyle/>
          <a:p>
            <a:pPr lvl="0">
              <a:defRPr/>
            </a:pPr>
            <a:r>
              <a:rPr lang="x-none"/>
              <a:t>Click to edit Master text styles</a:t>
            </a:r>
            <a:endParaRPr lang="x-none"/>
          </a:p>
          <a:p>
            <a:pPr lvl="1">
              <a:defRPr/>
            </a:pPr>
            <a:r>
              <a:rPr lang="x-none"/>
              <a:t>Second level</a:t>
            </a:r>
            <a:endParaRPr lang="x-none"/>
          </a:p>
          <a:p>
            <a:pPr lvl="2">
              <a:defRPr/>
            </a:pPr>
            <a:r>
              <a:rPr lang="x-none"/>
              <a:t>Third level</a:t>
            </a:r>
            <a:endParaRPr lang="x-none"/>
          </a:p>
          <a:p>
            <a:pPr lvl="3">
              <a:defRPr/>
            </a:pPr>
            <a:r>
              <a:rPr lang="x-none"/>
              <a:t>Fourth level</a:t>
            </a:r>
            <a:endParaRPr lang="x-none"/>
          </a:p>
          <a:p>
            <a:pPr lvl="4">
              <a:defRPr/>
            </a:pPr>
            <a:r>
              <a:rPr lang="x-none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anchor="b"/>
          <a:lstStyle>
            <a:lvl1pPr algn="l">
              <a:defRPr sz="1200"/>
            </a:lvl1pPr>
          </a:lstStyle>
          <a:p>
            <a:pPr lvl="0">
              <a:defRPr/>
            </a:pPr>
            <a:r>
              <a:rPr lang="ko-KR" altLang="en-US"/>
              <a:t/>
            </a:r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anchor="b"/>
          <a:lstStyle>
            <a:lvl1pPr algn="r">
              <a:defRPr sz="1200"/>
            </a:lvl1pPr>
          </a:lstStyle>
          <a:p>
            <a:pPr lvl="0">
              <a:defRPr/>
            </a:pPr>
            <a:fld id="{463331C2-CF92-4C49-BE96-9AB521BF7404}" type="slidenum">
              <a:rPr lang="en-US"/>
              <a:pPr lvl="0"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10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11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12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2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3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4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5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6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7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8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9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2C6CFD-8A69-8B41-B314-3C0BE40DB0BE}" type="datetimeFigureOut">
              <a:rPr lang="en-US" smtClean="0"/>
              <a:t>24/08/19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345440" y="2942602"/>
            <a:ext cx="7147931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572652" y="2944634"/>
            <a:ext cx="1190348" cy="2459736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7712714" y="3136658"/>
            <a:ext cx="910224" cy="2075688"/>
          </a:xfrm>
          <a:prstGeom prst="rect">
            <a:avLst/>
          </a:prstGeom>
          <a:solidFill>
            <a:schemeClr val="accent3">
              <a:alpha val="70000"/>
            </a:schemeClr>
          </a:solidFill>
          <a:ln w="63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445483" y="3055621"/>
            <a:ext cx="6947845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86826" y="4625268"/>
            <a:ext cx="762000" cy="457200"/>
          </a:xfrm>
        </p:spPr>
        <p:txBody>
          <a:bodyPr/>
          <a:lstStyle>
            <a:lvl1pPr algn="ctr">
              <a:defRPr sz="28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1F9708EC-2D02-8542-A851-89B177DB12E7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541822" y="4559276"/>
            <a:ext cx="6755166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38971" y="3139440"/>
            <a:ext cx="6760868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2805" y="4648200"/>
            <a:ext cx="6553200" cy="457200"/>
          </a:xfrm>
        </p:spPr>
        <p:txBody>
          <a:bodyPr>
            <a:normAutofit/>
          </a:bodyPr>
          <a:lstStyle>
            <a:lvl1pPr marL="0" indent="0" algn="ctr">
              <a:buNone/>
              <a:defRPr sz="1800" cap="all" spc="300" baseline="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x-none" smtClean="0"/>
              <a:t>Click to edit Master subtitle style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4705" y="3227033"/>
            <a:ext cx="6629400" cy="1219201"/>
          </a:xfrm>
        </p:spPr>
        <p:txBody>
          <a:bodyPr anchor="b" anchorCtr="0">
            <a:noAutofit/>
          </a:bodyPr>
          <a:lstStyle>
            <a:lvl1pPr>
              <a:defRPr sz="4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x-none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2C6CFD-8A69-8B41-B314-3C0BE40DB0BE}" type="datetimeFigureOut">
              <a:rPr lang="en-US" smtClean="0"/>
              <a:t>24/08/19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9708EC-2D02-8542-A851-89B177DB12E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861702" y="228600"/>
            <a:ext cx="1859280" cy="6122634"/>
          </a:xfrm>
          <a:prstGeom prst="rect">
            <a:avLst/>
          </a:prstGeom>
          <a:solidFill>
            <a:srgbClr val="FFFFFF">
              <a:alpha val="85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955225" y="351409"/>
            <a:ext cx="1672235" cy="587701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48577" y="395427"/>
            <a:ext cx="1485531" cy="5788981"/>
          </a:xfrm>
        </p:spPr>
        <p:txBody>
          <a:bodyPr vert="eaVert"/>
          <a:lstStyle/>
          <a:p>
            <a:r>
              <a:rPr lang="x-none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0999"/>
            <a:ext cx="6172200" cy="5791201"/>
          </a:xfrm>
        </p:spPr>
        <p:txBody>
          <a:bodyPr vert="eaVert"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2C6CFD-8A69-8B41-B314-3C0BE40DB0BE}" type="datetimeFigureOut">
              <a:rPr lang="en-US" smtClean="0"/>
              <a:t>24/08/19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9708EC-2D02-8542-A851-89B177DB12E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381000" y="1411552"/>
            <a:ext cx="8382000" cy="2210862"/>
          </a:xfrm>
        </p:spPr>
        <p:txBody>
          <a:bodyPr/>
          <a:lstStyle>
            <a:lvl1pPr>
              <a:lnSpc>
                <a:spcPct val="90000"/>
              </a:lnSpc>
              <a:defRPr/>
            </a:lvl1pPr>
            <a:lvl2pPr>
              <a:lnSpc>
                <a:spcPct val="90000"/>
              </a:lnSpc>
              <a:defRPr/>
            </a:lvl2pPr>
            <a:lvl3pPr>
              <a:lnSpc>
                <a:spcPct val="90000"/>
              </a:lnSpc>
              <a:defRPr/>
            </a:lvl3pPr>
            <a:lvl4pPr>
              <a:lnSpc>
                <a:spcPct val="90000"/>
              </a:lnSpc>
              <a:defRPr/>
            </a:lvl4pPr>
            <a:lvl5pPr>
              <a:lnSpc>
                <a:spcPct val="90000"/>
              </a:lnSpc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5918333"/>
      </p:ext>
    </p:extLst>
  </p:cSld>
  <p:clrMapOvr>
    <a:masterClrMapping/>
  </p:clrMapOvr>
  <p:transition xmlns:p14="http://schemas.microsoft.com/office/powerpoint/2010/main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2C6CFD-8A69-8B41-B314-3C0BE40DB0BE}" type="datetimeFigureOut">
              <a:rPr lang="en-US" smtClean="0"/>
              <a:t>24/08/19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9708EC-2D02-8542-A851-89B177DB12E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2C6CFD-8A69-8B41-B314-3C0BE40DB0BE}" type="datetimeFigureOut">
              <a:rPr lang="en-US" smtClean="0"/>
              <a:t>24/08/19</a:t>
            </a:fld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451976" y="2946400"/>
            <a:ext cx="8265160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567656" y="3048000"/>
            <a:ext cx="8033800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9708EC-2D02-8542-A851-89B177DB12E7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6" y="3200399"/>
            <a:ext cx="7696200" cy="1295401"/>
          </a:xfrm>
        </p:spPr>
        <p:txBody>
          <a:bodyPr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4000" kern="1200" cap="all" baseline="0" dirty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x-none" smtClean="0"/>
              <a:t>Click to edit Master title style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675496" y="4541520"/>
            <a:ext cx="7818120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4607510"/>
            <a:ext cx="7696200" cy="523783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14" name="Rectangle 13"/>
          <p:cNvSpPr/>
          <p:nvPr/>
        </p:nvSpPr>
        <p:spPr>
          <a:xfrm>
            <a:off x="675757" y="3124200"/>
            <a:ext cx="7817599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6128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2C6CFD-8A69-8B41-B314-3C0BE40DB0BE}" type="datetimeFigureOut">
              <a:rPr lang="en-US" smtClean="0"/>
              <a:t>24/08/19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9708EC-2D02-8542-A851-89B177DB12E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>
            <a:lvl1pPr>
              <a:defRPr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6128" y="1722438"/>
            <a:ext cx="4040188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128" y="2438400"/>
            <a:ext cx="4040188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400"/>
            <a:ext cx="4041775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2C6CFD-8A69-8B41-B314-3C0BE40DB0BE}" type="datetimeFigureOut">
              <a:rPr lang="en-US" smtClean="0"/>
              <a:t>24/08/19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9708EC-2D02-8542-A851-89B177DB12E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2C6CFD-8A69-8B41-B314-3C0BE40DB0BE}" type="datetimeFigureOut">
              <a:rPr lang="en-US" smtClean="0"/>
              <a:t>24/08/19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9708EC-2D02-8542-A851-89B177DB12E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1" name="Rounded Rectangle 10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2C6CFD-8A69-8B41-B314-3C0BE40DB0BE}" type="datetimeFigureOut">
              <a:rPr lang="en-US" smtClean="0"/>
              <a:t>24/08/19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9708EC-2D02-8542-A851-89B177DB12E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2" name="Rounded Rectangle 11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685800"/>
            <a:ext cx="4572000" cy="525780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2C6CFD-8A69-8B41-B314-3C0BE40DB0BE}" type="datetimeFigureOut">
              <a:rPr lang="en-US" smtClean="0"/>
              <a:t>24/08/19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9708EC-2D02-8542-A851-89B177DB12E7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560034" y="1505712"/>
            <a:ext cx="2716566" cy="3523488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76690" y="1642472"/>
            <a:ext cx="2483254" cy="3234328"/>
          </a:xfrm>
          <a:prstGeom prst="rect">
            <a:avLst/>
          </a:prstGeom>
          <a:solidFill>
            <a:srgbClr val="FFFFFF"/>
          </a:solidFill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9000" y="2971800"/>
            <a:ext cx="2298634" cy="1752600"/>
          </a:xfrm>
        </p:spPr>
        <p:txBody>
          <a:bodyPr/>
          <a:lstStyle>
            <a:lvl1pPr marL="0" indent="0">
              <a:spcBef>
                <a:spcPts val="4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9000" y="1734312"/>
            <a:ext cx="2298634" cy="1191620"/>
          </a:xfrm>
        </p:spPr>
        <p:txBody>
          <a:bodyPr anchor="b">
            <a:normAutofit/>
          </a:bodyPr>
          <a:lstStyle>
            <a:lvl1pPr algn="l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x-none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5800" y="621437"/>
            <a:ext cx="7772400" cy="4331564"/>
          </a:xfrm>
          <a:solidFill>
            <a:schemeClr val="bg2"/>
          </a:solidFill>
          <a:ln>
            <a:noFill/>
          </a:ln>
          <a:effectLst>
            <a:softEdge rad="12700"/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x-none" smtClean="0"/>
              <a:t>Drag picture to placeholder or click icon to add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2C6CFD-8A69-8B41-B314-3C0BE40DB0BE}" type="datetimeFigureOut">
              <a:rPr lang="en-US" smtClean="0"/>
              <a:t>24/08/19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9708EC-2D02-8542-A851-89B177DB12E7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85800" y="4953000"/>
            <a:ext cx="7772400" cy="13716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61999" y="5029200"/>
            <a:ext cx="7600765" cy="1202924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914400" y="5638800"/>
            <a:ext cx="7328514" cy="451696"/>
          </a:xfrm>
          <a:prstGeom prst="rect">
            <a:avLst/>
          </a:prstGeom>
          <a:solidFill>
            <a:schemeClr val="accent1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05589" y="5074920"/>
            <a:ext cx="7946136" cy="1097280"/>
          </a:xfrm>
          <a:prstGeom prst="rect">
            <a:avLst/>
          </a:prstGeom>
          <a:noFill/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56289" y="5656556"/>
            <a:ext cx="7244736" cy="401715"/>
          </a:xfrm>
        </p:spPr>
        <p:txBody>
          <a:bodyPr anchor="ctr">
            <a:normAutofit/>
          </a:bodyPr>
          <a:lstStyle>
            <a:lvl1pPr marL="0" indent="0" algn="ctr">
              <a:buNone/>
              <a:defRPr sz="15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05400"/>
            <a:ext cx="7328514" cy="523043"/>
          </a:xfrm>
        </p:spPr>
        <p:txBody>
          <a:bodyPr anchor="ctr" anchorCtr="0"/>
          <a:lstStyle>
            <a:lvl1pPr algn="ctr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x-none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1.xml"  /><Relationship Id="rId10" Type="http://schemas.openxmlformats.org/officeDocument/2006/relationships/slideLayout" Target="../slideLayouts/slideLayout10.xml"  /><Relationship Id="rId11" Type="http://schemas.openxmlformats.org/officeDocument/2006/relationships/slideLayout" Target="../slideLayouts/slideLayout11.xml"  /><Relationship Id="rId12" Type="http://schemas.openxmlformats.org/officeDocument/2006/relationships/slideLayout" Target="../slideLayouts/slideLayout12.xml"  /><Relationship Id="rId13" Type="http://schemas.openxmlformats.org/officeDocument/2006/relationships/theme" Target="../theme/theme1.xml"  /><Relationship Id="rId2" Type="http://schemas.openxmlformats.org/officeDocument/2006/relationships/slideLayout" Target="../slideLayouts/slideLayout2.xml"  /><Relationship Id="rId3" Type="http://schemas.openxmlformats.org/officeDocument/2006/relationships/slideLayout" Target="../slideLayouts/slideLayout3.xml"  /><Relationship Id="rId4" Type="http://schemas.openxmlformats.org/officeDocument/2006/relationships/slideLayout" Target="../slideLayouts/slideLayout4.xml"  /><Relationship Id="rId5" Type="http://schemas.openxmlformats.org/officeDocument/2006/relationships/slideLayout" Target="../slideLayouts/slideLayout5.xml"  /><Relationship Id="rId6" Type="http://schemas.openxmlformats.org/officeDocument/2006/relationships/slideLayout" Target="../slideLayouts/slideLayout6.xml"  /><Relationship Id="rId7" Type="http://schemas.openxmlformats.org/officeDocument/2006/relationships/slideLayout" Target="../slideLayouts/slideLayout7.xml"  /><Relationship Id="rId8" Type="http://schemas.openxmlformats.org/officeDocument/2006/relationships/slideLayout" Target="../slideLayouts/slideLayout8.xml"  /><Relationship Id="rId9" Type="http://schemas.openxmlformats.org/officeDocument/2006/relationships/slideLayout" Target="../slideLayouts/slideLayout9.xml"  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7" name="Rounded Rectangle 6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82296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532C6CFD-8A69-8B41-B314-3C0BE40DB0BE}" type="datetimeFigureOut">
              <a:rPr lang="en-US" smtClean="0"/>
              <a:t>24/08/19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1F9708EC-2D02-8542-A851-89B177DB12E7}" type="slidenum">
              <a:rPr lang="en-US" smtClean="0"/>
              <a:t>‹#›</a:t>
            </a:fld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274320" y="6204745"/>
            <a:ext cx="8595360" cy="59142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x-none" smtClean="0"/>
              <a:t>Click to edit Master title style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1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3500" kern="1200" cap="all" baseline="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1.xml"  /><Relationship Id="rId2" Type="http://schemas.openxmlformats.org/officeDocument/2006/relationships/image" Target="../media/image2.png"  /></Relationships>
</file>

<file path=ppt/slides/_rels/slide2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2.xml"  /><Relationship Id="rId2" Type="http://schemas.openxmlformats.org/officeDocument/2006/relationships/image" Target="../media/image3.png"  /></Relationships>
</file>

<file path=ppt/slides/_rels/slide3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2.xml"  /></Relationships>
</file>

<file path=ppt/slides/_rels/slide4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2.xml"  /></Relationships>
</file>

<file path=ppt/slides/_rels/slide5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2.xml"  /></Relationships>
</file>

<file path=ppt/slides/_rels/slide6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2.xml"  /></Relationships>
</file>

<file path=ppt/slides/_rels/slide7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2.xml"  /></Relationships>
</file>

<file path=ppt/slides/_rels/slide8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12.xml" 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2805" y="4735364"/>
            <a:ext cx="6553200" cy="457200"/>
          </a:xfrm>
          <a:solidFill>
            <a:srgbClr val="1F4D27"/>
          </a:solidFill>
        </p:spPr>
        <p:txBody>
          <a:bodyPr>
            <a:normAutofit fontScale="85000" lnSpcReduction="20000"/>
          </a:bodyPr>
          <a:lstStyle/>
          <a:p>
            <a:r>
              <a:rPr lang="en-US" dirty="0">
                <a:solidFill>
                  <a:schemeClr val="bg1"/>
                </a:solidFill>
              </a:rPr>
              <a:t>Digital agriculture workshop </a:t>
            </a:r>
            <a:r>
              <a:rPr lang="mr-IN" dirty="0">
                <a:solidFill>
                  <a:schemeClr val="bg1"/>
                </a:solidFill>
              </a:rPr>
              <a:t>–</a:t>
            </a:r>
            <a:r>
              <a:rPr lang="en-US" dirty="0">
                <a:solidFill>
                  <a:schemeClr val="bg1"/>
                </a:solidFill>
              </a:rPr>
              <a:t> </a:t>
            </a:r>
            <a:br>
              <a:rPr lang="en-US" dirty="0">
                <a:solidFill>
                  <a:schemeClr val="bg1"/>
                </a:solidFill>
              </a:rPr>
            </a:br>
            <a:r>
              <a:rPr lang="en-US" dirty="0">
                <a:solidFill>
                  <a:schemeClr val="bg1"/>
                </a:solidFill>
              </a:rPr>
              <a:t>south Korea 26</a:t>
            </a:r>
            <a:r>
              <a:rPr lang="en-US" baseline="30000" dirty="0">
                <a:solidFill>
                  <a:schemeClr val="bg1"/>
                </a:solidFill>
              </a:rPr>
              <a:t>th  -</a:t>
            </a:r>
            <a:r>
              <a:rPr lang="en-US" dirty="0">
                <a:solidFill>
                  <a:schemeClr val="bg1"/>
                </a:solidFill>
              </a:rPr>
              <a:t> 30</a:t>
            </a:r>
            <a:r>
              <a:rPr lang="en-US" baseline="30000" dirty="0">
                <a:solidFill>
                  <a:schemeClr val="bg1"/>
                </a:solidFill>
              </a:rPr>
              <a:t>th</a:t>
            </a:r>
            <a:r>
              <a:rPr lang="en-US" dirty="0">
                <a:solidFill>
                  <a:schemeClr val="bg1"/>
                </a:solidFill>
              </a:rPr>
              <a:t> August, 2019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6605" y="1586617"/>
            <a:ext cx="6629400" cy="1056376"/>
          </a:xfrm>
        </p:spPr>
        <p:txBody>
          <a:bodyPr/>
          <a:lstStyle/>
          <a:p>
            <a:r>
              <a:rPr lang="en-US" sz="2800" dirty="0" smtClean="0">
                <a:solidFill>
                  <a:srgbClr val="000851"/>
                </a:solidFill>
              </a:rPr>
              <a:t>Action Plan </a:t>
            </a:r>
            <a:br>
              <a:rPr lang="en-US" sz="2800" dirty="0" smtClean="0">
                <a:solidFill>
                  <a:srgbClr val="000851"/>
                </a:solidFill>
              </a:rPr>
            </a:br>
            <a:endParaRPr lang="en-US" sz="2800" dirty="0">
              <a:solidFill>
                <a:srgbClr val="00085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42805" y="3063220"/>
            <a:ext cx="6728426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err="1" smtClean="0"/>
              <a:t>Guo</a:t>
            </a:r>
            <a:r>
              <a:rPr lang="en-US" sz="1400" b="1" dirty="0" smtClean="0"/>
              <a:t> Li, </a:t>
            </a:r>
            <a:r>
              <a:rPr lang="en-US" sz="1400" dirty="0" smtClean="0"/>
              <a:t>Senior Agriculture Economist, World Bank, Washington D.C</a:t>
            </a:r>
            <a:r>
              <a:rPr lang="en-US" sz="1400" b="1" dirty="0" smtClean="0"/>
              <a:t>. </a:t>
            </a:r>
            <a:r>
              <a:rPr lang="en-US" sz="1400" dirty="0" smtClean="0"/>
              <a:t>USA</a:t>
            </a:r>
          </a:p>
          <a:p>
            <a:r>
              <a:rPr lang="en-US" sz="1400" b="1" dirty="0" smtClean="0"/>
              <a:t>Abdul Fattah </a:t>
            </a:r>
            <a:r>
              <a:rPr lang="en-US" sz="1400" b="1" dirty="0" err="1" smtClean="0"/>
              <a:t>Tunio</a:t>
            </a:r>
            <a:r>
              <a:rPr lang="en-US" sz="1400" b="1" dirty="0" smtClean="0"/>
              <a:t>, </a:t>
            </a:r>
            <a:r>
              <a:rPr lang="en-US" sz="1400" dirty="0" smtClean="0"/>
              <a:t>Member (Development) Planning and Development Department, Government of Sindh, Pakistan.   </a:t>
            </a:r>
          </a:p>
          <a:p>
            <a:r>
              <a:rPr lang="en-US" sz="1400" b="1" dirty="0" err="1" smtClean="0"/>
              <a:t>Hidayatullah</a:t>
            </a:r>
            <a:r>
              <a:rPr lang="en-US" sz="1400" b="1" dirty="0" smtClean="0"/>
              <a:t> </a:t>
            </a:r>
            <a:r>
              <a:rPr lang="en-US" sz="1400" b="1" dirty="0" err="1" smtClean="0"/>
              <a:t>Chhajro</a:t>
            </a:r>
            <a:r>
              <a:rPr lang="en-US" sz="1400" b="1" dirty="0" smtClean="0"/>
              <a:t>, </a:t>
            </a:r>
            <a:r>
              <a:rPr lang="en-US" sz="1400" dirty="0" smtClean="0"/>
              <a:t>Project Director, Director General Agriculture Extension, Government of Sindh, Pakistan.  </a:t>
            </a:r>
          </a:p>
          <a:p>
            <a:r>
              <a:rPr lang="en-US" sz="1400" b="1" dirty="0" smtClean="0"/>
              <a:t>Aftab A. Solangi,</a:t>
            </a:r>
            <a:r>
              <a:rPr lang="en-US" sz="1400" dirty="0" smtClean="0"/>
              <a:t> Chief M&amp;E Specialist, SAGP, Agriculture Department, Government of Sindh, Pakistan. </a:t>
            </a:r>
            <a:endParaRPr lang="en-US" sz="1400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99759" y="494597"/>
            <a:ext cx="1907665" cy="15261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81288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351207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Pakistan on globe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6034" y="759579"/>
            <a:ext cx="6858000" cy="57124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48360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 txBox="1">
            <a:spLocks/>
          </p:cNvSpPr>
          <p:nvPr/>
        </p:nvSpPr>
        <p:spPr>
          <a:xfrm>
            <a:off x="426128" y="6372933"/>
            <a:ext cx="8260672" cy="351207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00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500" kern="1200" cap="all" baseline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000" smtClean="0"/>
              <a:t>Country presentation </a:t>
            </a:r>
            <a:r>
              <a:rPr lang="mr-IN" sz="2000" smtClean="0"/>
              <a:t>–</a:t>
            </a:r>
            <a:r>
              <a:rPr lang="en-US" sz="2000" smtClean="0"/>
              <a:t> Pakistan </a:t>
            </a:r>
            <a:endParaRPr lang="en-US" sz="2000" dirty="0"/>
          </a:p>
        </p:txBody>
      </p:sp>
      <p:sp>
        <p:nvSpPr>
          <p:cNvPr id="9" name="TextBox 8"/>
          <p:cNvSpPr txBox="1"/>
          <p:nvPr/>
        </p:nvSpPr>
        <p:spPr>
          <a:xfrm>
            <a:off x="771989" y="1818009"/>
            <a:ext cx="7520648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2400" dirty="0" smtClean="0"/>
              <a:t> Digital Technologies of Future</a:t>
            </a:r>
          </a:p>
          <a:p>
            <a:pPr marL="285750" indent="-285750">
              <a:buFont typeface="Arial"/>
              <a:buChar char="•"/>
            </a:pPr>
            <a:endParaRPr lang="en-US" sz="2400" dirty="0"/>
          </a:p>
          <a:p>
            <a:pPr marL="285750" indent="-285750">
              <a:buFont typeface="Arial"/>
              <a:buChar char="•"/>
            </a:pPr>
            <a:r>
              <a:rPr lang="en-US" sz="2400" dirty="0" smtClean="0"/>
              <a:t>Governments Role in Creating Eco-System.</a:t>
            </a:r>
          </a:p>
          <a:p>
            <a:pPr marL="285750" indent="-285750">
              <a:buFont typeface="Arial"/>
              <a:buChar char="•"/>
            </a:pPr>
            <a:endParaRPr lang="en-US" sz="2400" dirty="0"/>
          </a:p>
          <a:p>
            <a:pPr marL="285750" indent="-285750">
              <a:buFont typeface="Arial"/>
              <a:buChar char="•"/>
            </a:pPr>
            <a:r>
              <a:rPr lang="en-US" sz="2400" dirty="0" smtClean="0"/>
              <a:t>PPP </a:t>
            </a:r>
            <a:r>
              <a:rPr lang="mr-IN" sz="2400" dirty="0" smtClean="0"/>
              <a:t>–</a:t>
            </a:r>
            <a:r>
              <a:rPr lang="en-US" sz="2400" dirty="0" smtClean="0"/>
              <a:t> Implementation</a:t>
            </a:r>
          </a:p>
          <a:p>
            <a:pPr marL="285750" indent="-285750">
              <a:buFont typeface="Arial"/>
              <a:buChar char="•"/>
            </a:pPr>
            <a:endParaRPr lang="en-US" sz="2400" dirty="0"/>
          </a:p>
          <a:p>
            <a:pPr marL="285750" indent="-285750">
              <a:buFont typeface="Arial"/>
              <a:buChar char="•"/>
            </a:pPr>
            <a:r>
              <a:rPr lang="en-US" sz="2400" dirty="0" smtClean="0"/>
              <a:t>Agriculture Entrepreneurship  </a:t>
            </a:r>
          </a:p>
          <a:p>
            <a:pPr lvl="3"/>
            <a:r>
              <a:rPr lang="en-US" sz="2400" b="1" i="1" dirty="0" smtClean="0">
                <a:solidFill>
                  <a:schemeClr val="accent4"/>
                </a:solidFill>
              </a:rPr>
              <a:t>(Everyone can be a smart farmer) </a:t>
            </a:r>
          </a:p>
          <a:p>
            <a:pPr marL="285750" indent="-285750">
              <a:buFont typeface="Arial"/>
              <a:buChar char="•"/>
            </a:pPr>
            <a:endParaRPr lang="en-US" sz="2400" dirty="0"/>
          </a:p>
        </p:txBody>
      </p:sp>
      <p:sp>
        <p:nvSpPr>
          <p:cNvPr id="10" name="Title 1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/>
          <a:p>
            <a:pPr algn="l"/>
            <a:r>
              <a:rPr lang="en-US" b="1" dirty="0"/>
              <a:t>1</a:t>
            </a:r>
            <a:r>
              <a:rPr lang="en-US" b="1" dirty="0" smtClean="0"/>
              <a:t>.  Takeaways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3167308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304800" y="6428875"/>
            <a:ext cx="8261350" cy="327025"/>
          </a:xfrm>
        </p:spPr>
        <p:txBody>
          <a:bodyPr anchor="b">
            <a:normAutofit fontScale="90000"/>
          </a:bodyPr>
          <a:lstStyle/>
          <a:p>
            <a:pPr algn="l"/>
            <a:r>
              <a:rPr lang="en-US" sz="2000" dirty="0" smtClean="0"/>
              <a:t>Country presentation </a:t>
            </a:r>
            <a:r>
              <a:rPr lang="mr-IN" sz="2000" dirty="0" smtClean="0"/>
              <a:t>–</a:t>
            </a:r>
            <a:r>
              <a:rPr lang="en-US" sz="2000" dirty="0" smtClean="0"/>
              <a:t> Pakistan </a:t>
            </a:r>
            <a:endParaRPr lang="en-US" sz="2000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229600" y="6508695"/>
            <a:ext cx="762000" cy="212780"/>
          </a:xfrm>
        </p:spPr>
        <p:txBody>
          <a:bodyPr/>
          <a:lstStyle/>
          <a:p>
            <a:pPr>
              <a:defRPr/>
            </a:pPr>
            <a:fld id="{DBB422F7-9C0D-41E6-85B8-E7C83B6D5A38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815291" y="1198756"/>
            <a:ext cx="7701453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2000" dirty="0" smtClean="0"/>
              <a:t>Yield Gap</a:t>
            </a:r>
          </a:p>
          <a:p>
            <a:pPr marL="1257300" lvl="2" indent="-342900">
              <a:buFont typeface="Wingdings" charset="2"/>
              <a:buChar char="§"/>
            </a:pPr>
            <a:r>
              <a:rPr lang="en-US" sz="2000" dirty="0" smtClean="0"/>
              <a:t>Less Skills (GAP &amp; Gender Equality)</a:t>
            </a:r>
          </a:p>
          <a:p>
            <a:pPr marL="1257300" lvl="2" indent="-342900">
              <a:buFont typeface="Wingdings" charset="2"/>
              <a:buChar char="§"/>
            </a:pPr>
            <a:r>
              <a:rPr lang="en-US" sz="2000" dirty="0" smtClean="0"/>
              <a:t>Poor Inputs (Seed, Irrigation, Production Technology etc.) </a:t>
            </a:r>
          </a:p>
          <a:p>
            <a:pPr marL="1257300" lvl="2" indent="-342900">
              <a:buFont typeface="Wingdings" charset="2"/>
              <a:buChar char="§"/>
            </a:pPr>
            <a:r>
              <a:rPr lang="en-US" sz="2000" dirty="0" smtClean="0"/>
              <a:t>Post-Harvest Losses</a:t>
            </a:r>
          </a:p>
          <a:p>
            <a:pPr marL="285750" indent="-285750">
              <a:buFont typeface="Arial"/>
              <a:buChar char="•"/>
            </a:pPr>
            <a:endParaRPr lang="en-US" sz="2000" dirty="0"/>
          </a:p>
          <a:p>
            <a:pPr marL="285750" indent="-285750">
              <a:buFont typeface="Arial"/>
              <a:buChar char="•"/>
            </a:pPr>
            <a:r>
              <a:rPr lang="en-US" sz="2000" dirty="0" smtClean="0"/>
              <a:t>Population growth (2.1%),</a:t>
            </a:r>
          </a:p>
          <a:p>
            <a:pPr marL="285750" indent="-285750">
              <a:buFont typeface="Arial"/>
              <a:buChar char="•"/>
            </a:pPr>
            <a:endParaRPr lang="en-US" sz="2000" dirty="0" smtClean="0"/>
          </a:p>
          <a:p>
            <a:pPr marL="285750" indent="-285750">
              <a:buFont typeface="Arial"/>
              <a:buChar char="•"/>
            </a:pPr>
            <a:r>
              <a:rPr lang="en-US" sz="2000" dirty="0" smtClean="0"/>
              <a:t>Migration to Urban centers </a:t>
            </a:r>
          </a:p>
          <a:p>
            <a:pPr marL="285750" indent="-285750">
              <a:buFont typeface="Arial"/>
              <a:buChar char="•"/>
            </a:pPr>
            <a:endParaRPr lang="en-US" sz="2000" dirty="0"/>
          </a:p>
          <a:p>
            <a:pPr marL="285750" indent="-285750">
              <a:buFont typeface="Arial"/>
              <a:buChar char="•"/>
            </a:pPr>
            <a:r>
              <a:rPr lang="en-US" sz="2000" dirty="0" smtClean="0"/>
              <a:t>Climate Change </a:t>
            </a:r>
          </a:p>
          <a:p>
            <a:pPr marL="285750" indent="-285750">
              <a:buFont typeface="Arial"/>
              <a:buChar char="•"/>
            </a:pPr>
            <a:endParaRPr lang="en-US" sz="2000" dirty="0"/>
          </a:p>
          <a:p>
            <a:pPr marL="285750" indent="-285750">
              <a:buFont typeface="Arial"/>
              <a:buChar char="•"/>
            </a:pPr>
            <a:r>
              <a:rPr lang="en-US" sz="2000" dirty="0" smtClean="0"/>
              <a:t>Market Linkages </a:t>
            </a:r>
          </a:p>
          <a:p>
            <a:pPr marL="285750" indent="-285750">
              <a:buFont typeface="Arial"/>
              <a:buChar char="•"/>
            </a:pPr>
            <a:endParaRPr lang="en-US" sz="2000" dirty="0"/>
          </a:p>
          <a:p>
            <a:pPr marL="285750" indent="-285750">
              <a:buFont typeface="Arial"/>
              <a:buChar char="•"/>
            </a:pPr>
            <a:r>
              <a:rPr lang="en-US" sz="2000" dirty="0" smtClean="0"/>
              <a:t>Connectivity / Energy Gap  </a:t>
            </a:r>
            <a:endParaRPr lang="en-US" sz="2000" dirty="0"/>
          </a:p>
        </p:txBody>
      </p:sp>
      <p:sp>
        <p:nvSpPr>
          <p:cNvPr id="11" name="Title 11"/>
          <p:cNvSpPr txBox="1">
            <a:spLocks/>
          </p:cNvSpPr>
          <p:nvPr/>
        </p:nvSpPr>
        <p:spPr>
          <a:xfrm>
            <a:off x="426128" y="159329"/>
            <a:ext cx="8260672" cy="10394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500" kern="1200" cap="all" baseline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b="1" dirty="0"/>
              <a:t>2</a:t>
            </a:r>
            <a:r>
              <a:rPr lang="en-US" b="1" dirty="0" smtClean="0"/>
              <a:t>.  Challenges  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3311778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pPr>
              <a:defRPr/>
            </a:pPr>
            <a:fld id="{0B0D6E43-AA90-4C68-A2C2-B6CC3E3FF3BF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301752" y="6415788"/>
            <a:ext cx="8261350" cy="327025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0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500" kern="1200" cap="all" baseline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000" smtClean="0"/>
              <a:t>Country presentation </a:t>
            </a:r>
            <a:r>
              <a:rPr lang="mr-IN" sz="2000" smtClean="0"/>
              <a:t>–</a:t>
            </a:r>
            <a:r>
              <a:rPr lang="en-US" sz="2000" smtClean="0"/>
              <a:t> Pakistan </a:t>
            </a:r>
            <a:endParaRPr lang="en-US" sz="2000" dirty="0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426128" y="209140"/>
            <a:ext cx="8260672" cy="811934"/>
          </a:xfrm>
        </p:spPr>
        <p:txBody>
          <a:bodyPr/>
          <a:lstStyle/>
          <a:p>
            <a:pPr algn="l"/>
            <a:r>
              <a:rPr lang="en-US" b="1" dirty="0" smtClean="0"/>
              <a:t>3. Actions to Be taken </a:t>
            </a:r>
            <a:endParaRPr lang="en-US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946306" y="1124045"/>
            <a:ext cx="804224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Short Term: </a:t>
            </a:r>
            <a:r>
              <a:rPr lang="en-US" sz="2000" dirty="0" smtClean="0"/>
              <a:t> </a:t>
            </a:r>
          </a:p>
          <a:p>
            <a:pPr marL="742950" lvl="1" indent="-285750">
              <a:buFont typeface="Arial"/>
              <a:buChar char="•"/>
            </a:pPr>
            <a:r>
              <a:rPr lang="en-US" sz="2000" dirty="0" smtClean="0"/>
              <a:t>Digital Agriculture Policy (Database, GIS, Connectivity) </a:t>
            </a:r>
            <a:endParaRPr lang="en-US" sz="2000" dirty="0"/>
          </a:p>
        </p:txBody>
      </p:sp>
      <p:sp>
        <p:nvSpPr>
          <p:cNvPr id="14" name="TextBox 13"/>
          <p:cNvSpPr txBox="1"/>
          <p:nvPr/>
        </p:nvSpPr>
        <p:spPr>
          <a:xfrm>
            <a:off x="946307" y="1894252"/>
            <a:ext cx="6994707" cy="39087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Medium Term:</a:t>
            </a:r>
            <a:r>
              <a:rPr lang="en-US" sz="2000" b="1" dirty="0" smtClean="0"/>
              <a:t> </a:t>
            </a:r>
          </a:p>
          <a:p>
            <a:pPr marL="742950" lvl="1" indent="-285750">
              <a:buFont typeface="Arial"/>
              <a:buChar char="•"/>
            </a:pPr>
            <a:r>
              <a:rPr lang="en-US" sz="2000" dirty="0" smtClean="0"/>
              <a:t>Quality Inputs </a:t>
            </a:r>
          </a:p>
          <a:p>
            <a:pPr marL="742950" lvl="1" indent="-285750">
              <a:buFont typeface="Arial"/>
              <a:buChar char="•"/>
            </a:pPr>
            <a:r>
              <a:rPr lang="en-US" sz="2000" dirty="0" smtClean="0"/>
              <a:t>Capacity Building and institutional Development</a:t>
            </a:r>
          </a:p>
          <a:p>
            <a:pPr marL="742950" lvl="1" indent="-285750">
              <a:buFont typeface="Arial"/>
              <a:buChar char="•"/>
            </a:pPr>
            <a:r>
              <a:rPr lang="en-US" sz="2000" dirty="0" smtClean="0"/>
              <a:t>Good Practice (GAP &amp; HEIS)</a:t>
            </a:r>
            <a:endParaRPr lang="en-US" sz="2000" dirty="0" smtClean="0">
              <a:solidFill>
                <a:srgbClr val="000000"/>
              </a:solidFill>
            </a:endParaRPr>
          </a:p>
          <a:p>
            <a:pPr marL="800100" lvl="1" indent="-342900">
              <a:buFont typeface="Arial"/>
              <a:buChar char="•"/>
            </a:pPr>
            <a:r>
              <a:rPr lang="en-US" sz="2000" dirty="0" smtClean="0">
                <a:solidFill>
                  <a:srgbClr val="000000"/>
                </a:solidFill>
              </a:rPr>
              <a:t>Crop Diversification </a:t>
            </a:r>
          </a:p>
          <a:p>
            <a:pPr marL="800100" lvl="1" indent="-342900">
              <a:buFont typeface="Arial"/>
              <a:buChar char="•"/>
            </a:pPr>
            <a:r>
              <a:rPr lang="en-US" sz="2000" dirty="0" smtClean="0">
                <a:solidFill>
                  <a:srgbClr val="000000"/>
                </a:solidFill>
              </a:rPr>
              <a:t>Market Linkages </a:t>
            </a:r>
          </a:p>
          <a:p>
            <a:pPr marL="2171700" lvl="4" indent="-342900">
              <a:buFont typeface="Arial"/>
              <a:buChar char="•"/>
            </a:pPr>
            <a:r>
              <a:rPr lang="en-US" sz="2000" dirty="0" smtClean="0">
                <a:solidFill>
                  <a:srgbClr val="000000"/>
                </a:solidFill>
              </a:rPr>
              <a:t>E-Platform </a:t>
            </a:r>
          </a:p>
          <a:p>
            <a:pPr marL="2171700" lvl="4" indent="-342900">
              <a:buFont typeface="Arial"/>
              <a:buChar char="•"/>
            </a:pPr>
            <a:r>
              <a:rPr lang="en-US" sz="2000" dirty="0" smtClean="0">
                <a:solidFill>
                  <a:srgbClr val="000000"/>
                </a:solidFill>
              </a:rPr>
              <a:t>Agro-Processing / Value Chain </a:t>
            </a:r>
          </a:p>
          <a:p>
            <a:pPr marL="2171700" lvl="4" indent="-342900">
              <a:buFont typeface="Arial"/>
              <a:buChar char="•"/>
            </a:pPr>
            <a:r>
              <a:rPr lang="en-US" sz="2000" dirty="0" smtClean="0">
                <a:solidFill>
                  <a:srgbClr val="000000"/>
                </a:solidFill>
              </a:rPr>
              <a:t>Storage Facilities </a:t>
            </a:r>
          </a:p>
          <a:p>
            <a:pPr marL="2171700" lvl="4" indent="-342900">
              <a:buFont typeface="Arial"/>
              <a:buChar char="•"/>
            </a:pPr>
            <a:r>
              <a:rPr lang="en-US" sz="2000" dirty="0" smtClean="0">
                <a:solidFill>
                  <a:srgbClr val="000000"/>
                </a:solidFill>
              </a:rPr>
              <a:t>Market Grants for Startups </a:t>
            </a:r>
          </a:p>
          <a:p>
            <a:r>
              <a:rPr lang="en-US" sz="2400" b="1" dirty="0" smtClean="0">
                <a:solidFill>
                  <a:srgbClr val="000000"/>
                </a:solidFill>
              </a:rPr>
              <a:t>Long Term</a:t>
            </a:r>
            <a:r>
              <a:rPr lang="en-US" sz="2400" dirty="0" smtClean="0">
                <a:solidFill>
                  <a:srgbClr val="000000"/>
                </a:solidFill>
              </a:rPr>
              <a:t> </a:t>
            </a:r>
          </a:p>
          <a:p>
            <a:pPr marL="800100" lvl="1" indent="-342900">
              <a:buFont typeface="Arial"/>
              <a:buChar char="•"/>
            </a:pPr>
            <a:r>
              <a:rPr lang="en-US" sz="2000" dirty="0" smtClean="0">
                <a:solidFill>
                  <a:srgbClr val="000000"/>
                </a:solidFill>
              </a:rPr>
              <a:t>Agriculture Enterprises   </a:t>
            </a:r>
            <a:endParaRPr lang="en-US" sz="20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05270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7269"/>
            <a:ext cx="8260672" cy="720464"/>
          </a:xfrm>
        </p:spPr>
        <p:txBody>
          <a:bodyPr/>
          <a:lstStyle/>
          <a:p>
            <a:pPr algn="l"/>
            <a:r>
              <a:rPr lang="en-US" b="1" dirty="0" smtClean="0"/>
              <a:t>4. Opportunities &amp; Barriers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67777"/>
            <a:ext cx="8445554" cy="1746443"/>
          </a:xfrm>
        </p:spPr>
        <p:txBody>
          <a:bodyPr/>
          <a:lstStyle/>
          <a:p>
            <a:r>
              <a:rPr lang="en-US" b="1" dirty="0" smtClean="0"/>
              <a:t>Opportunities</a:t>
            </a:r>
          </a:p>
          <a:p>
            <a:pPr lvl="2"/>
            <a:r>
              <a:rPr lang="en-US" dirty="0" smtClean="0"/>
              <a:t>Availability of Technology </a:t>
            </a:r>
          </a:p>
          <a:p>
            <a:pPr lvl="2"/>
            <a:r>
              <a:rPr lang="en-US" dirty="0" smtClean="0"/>
              <a:t>Good Agriculture Resources (Land, Water, Climate, Manpower, Geographical Location </a:t>
            </a:r>
            <a:endParaRPr lang="en-US" dirty="0"/>
          </a:p>
          <a:p>
            <a:pPr lvl="2"/>
            <a:r>
              <a:rPr lang="en-US" dirty="0" smtClean="0"/>
              <a:t>Government Willingness </a:t>
            </a:r>
            <a:endParaRPr lang="en-US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609600" y="3189883"/>
            <a:ext cx="8445554" cy="264001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01168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19456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37744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 smtClean="0"/>
              <a:t>Barriers</a:t>
            </a:r>
          </a:p>
          <a:p>
            <a:pPr lvl="1"/>
            <a:r>
              <a:rPr lang="en-US" sz="1800" dirty="0" smtClean="0"/>
              <a:t>Technology Gap </a:t>
            </a:r>
          </a:p>
          <a:p>
            <a:pPr lvl="1"/>
            <a:r>
              <a:rPr lang="en-US" sz="1800" dirty="0" smtClean="0"/>
              <a:t>Inadequate Policy and Regulations</a:t>
            </a:r>
          </a:p>
          <a:p>
            <a:pPr lvl="1"/>
            <a:r>
              <a:rPr lang="en-US" sz="1800" dirty="0" smtClean="0"/>
              <a:t>Lack of Quality Education</a:t>
            </a:r>
          </a:p>
          <a:p>
            <a:pPr lvl="1"/>
            <a:r>
              <a:rPr lang="en-US" sz="1800" dirty="0" smtClean="0"/>
              <a:t>Lack of Adequate Infrastructure Under Agriculture Extension/ Research </a:t>
            </a:r>
          </a:p>
          <a:p>
            <a:pPr lvl="1"/>
            <a:r>
              <a:rPr lang="en-US" sz="1800" dirty="0" smtClean="0"/>
              <a:t>Imbalance Resource Allocation to Agriculture Sector  </a:t>
            </a:r>
          </a:p>
          <a:p>
            <a:pPr lvl="1"/>
            <a:endParaRPr lang="en-US" sz="1800" b="1" dirty="0" smtClean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301752" y="6415788"/>
            <a:ext cx="8261350" cy="327025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0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500" kern="1200" cap="all" baseline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000" dirty="0" smtClean="0"/>
              <a:t>Country presentation </a:t>
            </a:r>
            <a:r>
              <a:rPr lang="mr-IN" sz="2000" dirty="0" smtClean="0"/>
              <a:t>–</a:t>
            </a:r>
            <a:r>
              <a:rPr lang="en-US" sz="2000" dirty="0" smtClean="0"/>
              <a:t> Pakistan 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9786838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5. Technical assistance 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1"/>
            <a:ext cx="8229600" cy="4096822"/>
          </a:xfrm>
        </p:spPr>
        <p:txBody>
          <a:bodyPr>
            <a:normAutofit/>
          </a:bodyPr>
          <a:lstStyle/>
          <a:p>
            <a:pPr marL="571500" indent="-457200">
              <a:lnSpc>
                <a:spcPct val="120000"/>
              </a:lnSpc>
              <a:buFont typeface="+mj-lt"/>
              <a:buAutoNum type="arabicPeriod"/>
            </a:pPr>
            <a:r>
              <a:rPr lang="en-US" sz="2800" dirty="0" smtClean="0"/>
              <a:t>Digital Agriculture </a:t>
            </a:r>
          </a:p>
          <a:p>
            <a:pPr marL="571500" indent="-457200">
              <a:lnSpc>
                <a:spcPct val="120000"/>
              </a:lnSpc>
              <a:buFont typeface="+mj-lt"/>
              <a:buAutoNum type="arabicPeriod"/>
            </a:pPr>
            <a:r>
              <a:rPr lang="en-US" sz="2800" dirty="0" smtClean="0"/>
              <a:t>Technology transfer</a:t>
            </a:r>
          </a:p>
          <a:p>
            <a:pPr marL="571500" indent="-457200">
              <a:lnSpc>
                <a:spcPct val="120000"/>
              </a:lnSpc>
              <a:buFont typeface="+mj-lt"/>
              <a:buAutoNum type="arabicPeriod"/>
            </a:pPr>
            <a:r>
              <a:rPr lang="en-US" sz="2800" dirty="0" smtClean="0"/>
              <a:t>Capacity Building and </a:t>
            </a:r>
            <a:r>
              <a:rPr lang="en-US" sz="2800" dirty="0"/>
              <a:t>I</a:t>
            </a:r>
            <a:r>
              <a:rPr lang="en-US" sz="2800" dirty="0" smtClean="0"/>
              <a:t>nstitutional Development</a:t>
            </a:r>
          </a:p>
          <a:p>
            <a:pPr marL="571500" indent="-457200">
              <a:lnSpc>
                <a:spcPct val="120000"/>
              </a:lnSpc>
              <a:buFont typeface="+mj-lt"/>
              <a:buAutoNum type="arabicPeriod"/>
            </a:pPr>
            <a:r>
              <a:rPr lang="en-US" sz="2800" dirty="0" smtClean="0"/>
              <a:t>Agriculture Business Enterprise </a:t>
            </a:r>
          </a:p>
          <a:p>
            <a:pPr marL="571500" indent="-457200">
              <a:lnSpc>
                <a:spcPct val="120000"/>
              </a:lnSpc>
              <a:buFont typeface="+mj-lt"/>
              <a:buAutoNum type="arabicPeriod"/>
            </a:pPr>
            <a:r>
              <a:rPr lang="en-US" sz="2800" dirty="0" smtClean="0"/>
              <a:t>Enabling environment for FDI</a:t>
            </a:r>
            <a:endParaRPr lang="en-US" sz="2800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301752" y="6415788"/>
            <a:ext cx="8261350" cy="327025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0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500" kern="1200" cap="all" baseline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000" dirty="0" smtClean="0"/>
              <a:t>Country presentation </a:t>
            </a:r>
            <a:r>
              <a:rPr lang="mr-IN" sz="2000" dirty="0" smtClean="0"/>
              <a:t>–</a:t>
            </a:r>
            <a:r>
              <a:rPr lang="en-US" sz="2000" dirty="0" smtClean="0"/>
              <a:t> Pakistan 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70267093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535093" y="2616600"/>
            <a:ext cx="5010458" cy="2210862"/>
          </a:xfrm>
        </p:spPr>
        <p:txBody>
          <a:bodyPr>
            <a:normAutofit/>
          </a:bodyPr>
          <a:lstStyle/>
          <a:p>
            <a:pPr marL="114300" indent="0">
              <a:buNone/>
            </a:pPr>
            <a:r>
              <a:rPr lang="en-US" sz="4800" b="1" dirty="0" smtClean="0"/>
              <a:t>Thank you</a:t>
            </a:r>
            <a:endParaRPr lang="en-US" sz="4800" b="1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218734" y="6318737"/>
            <a:ext cx="8260672" cy="351207"/>
          </a:xfrm>
        </p:spPr>
        <p:txBody>
          <a:bodyPr anchor="b">
            <a:normAutofit fontScale="90000"/>
          </a:bodyPr>
          <a:lstStyle/>
          <a:p>
            <a:pPr algn="l"/>
            <a:r>
              <a:rPr lang="en-US" sz="2000" dirty="0" smtClean="0"/>
              <a:t>Country presentation </a:t>
            </a:r>
            <a:r>
              <a:rPr lang="mr-IN" sz="2000" dirty="0" smtClean="0"/>
              <a:t>–</a:t>
            </a:r>
            <a:r>
              <a:rPr lang="en-US" sz="2000" dirty="0" smtClean="0"/>
              <a:t> Pakistan 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545142015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 ?><Relationships xmlns="http://schemas.openxmlformats.org/package/2006/relationships"><Relationship Id="rId1" Type="http://schemas.openxmlformats.org/officeDocument/2006/relationships/image" Target="../media/image1.jpeg"  /></Relationships>
</file>

<file path=ppt/theme/theme1.xml><?xml version="1.0" encoding="utf-8"?>
<a:theme xmlns:r="http://schemas.openxmlformats.org/officeDocument/2006/relationships" xmlns:c="http://schemas.openxmlformats.org/drawingml/2006/chart" xmlns:dgm="http://schemas.openxmlformats.org/drawingml/2006/diagram" xmlns:dsp="http://schemas.microsoft.com/office/drawing/2008/diagram" xmlns:a="http://schemas.openxmlformats.org/drawingml/2006/main" xmlns:pic="http://schemas.openxmlformats.org/drawingml/2006/picture" xmlns:wp="http://schemas.openxmlformats.org/drawingml/2006/wordprocessingDrawing" xmlns:xdr="http://schemas.openxmlformats.org/drawingml/2006/spreadsheetDrawing" xmlns:lc="http://schemas.openxmlformats.org/drawingml/2006/lockedCanvas" xmlns:p="http://schemas.openxmlformats.org/presentationml/2006/main" name="Apothecary">
  <a:themeElements>
    <a:clrScheme name="Apothecary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Apothecary">
      <a:majorFont>
        <a:latin typeface="Book Antiqua"/>
        <a:ea typeface=""/>
        <a:cs typeface=""/>
        <a:font script="Jpan" typeface="ＭＳ Ｐ明朝"/>
        <a:font script="Hang" typeface="HYMyeongJo-Extra"/>
        <a:font script="Hans" typeface="SimSun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MS Gothic"/>
        <a:font script="Hang" typeface="HYMyeongJo-Extra"/>
        <a:font script="Hans" typeface="Microsoft YaHei"/>
        <a:font script="Hant" typeface="Microsoft JhengHei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pothecary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3000"/>
            <a:satMod val="140000"/>
          </a:schemeClr>
        </a:solidFill>
        <a:blipFill rotWithShape="1">
          <a:blip r:embed="rId1">
            <a:duotone>
              <a:schemeClr val="phClr">
                <a:tint val="70000"/>
                <a:satMod val="170000"/>
              </a:schemeClr>
              <a:schemeClr val="phClr">
                <a:shade val="70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</a:theme>
</file>

<file path=ppt/theme/theme2.xml><?xml version="1.0" encoding="utf-8"?>
<a:theme xmlns:r="http://schemas.openxmlformats.org/officeDocument/2006/relationships" xmlns:c="http://schemas.openxmlformats.org/drawingml/2006/chart" xmlns:dgm="http://schemas.openxmlformats.org/drawingml/2006/diagram" xmlns:dsp="http://schemas.microsoft.com/office/drawing/2008/diagram" xmlns:a="http://schemas.openxmlformats.org/drawingml/2006/main" xmlns:pic="http://schemas.openxmlformats.org/drawingml/2006/picture" xmlns:wp="http://schemas.openxmlformats.org/drawingml/2006/wordprocessingDrawing" xmlns:xdr="http://schemas.openxmlformats.org/drawingml/2006/spreadsheetDrawing" xmlns:lc="http://schemas.openxmlformats.org/drawingml/2006/lockedCanvas" xmlns:p="http://schemas.openxmlformats.org/presentation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MS PGothic"/>
        <a:font script="Hang" typeface="Malgun Gothic"/>
        <a:font script="Hans" typeface="SimSun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MS PGothic"/>
        <a:font script="Hang" typeface="Malgun Gothic"/>
        <a:font script="Hans" typeface="SimSu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/>
      <a:lstStyle/>
    </a:txDef>
  </a:objectDefaults>
</a:theme>
</file>

<file path=docProps/app.xml><?xml version="1.0" encoding="utf-8"?>
<ep:Properties xmlns:r="http://schemas.openxmlformats.org/officeDocument/2006/relationships" xmlns:ep="http://schemas.openxmlformats.org/officeDocument/2006/extended-properties" xmlns:vt="http://schemas.openxmlformats.org/officeDocument/2006/docPropsVTypes">
  <ep:Manager/>
  <ep:Company>United Nations </ep:Company>
  <ep:Words>316</ep:Words>
  <ep:PresentationFormat>On-screen Show (4:3)</ep:PresentationFormat>
  <ep:Paragraphs>72</ep:Paragraphs>
  <ep:Slides>8</ep:Slides>
  <ep:Notes>0</ep:Notes>
  <ep:TotalTime>0</ep:TotalTime>
  <ep:HiddenSlides>0</ep:HiddenSlides>
  <ep:MMClips>0</ep:MMClips>
  <ep: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8</vt:i4>
      </vt:variant>
    </vt:vector>
  </ep:HeadingPairs>
  <ep:TitlesOfParts>
    <vt:vector size="9" baseType="lpstr">
      <vt:lpstr>Apothecary</vt:lpstr>
      <vt:lpstr xml:space="preserve">Action Plan  </vt:lpstr>
      <vt:lpstr>Pakistan on globe</vt:lpstr>
      <vt:lpstr>1.  Takeaways</vt:lpstr>
      <vt:lpstr xml:space="preserve">Country presentation – Pakistan </vt:lpstr>
      <vt:lpstr xml:space="preserve">3. Actions to Be taken </vt:lpstr>
      <vt:lpstr>4. Opportunities &amp; Barriers</vt:lpstr>
      <vt:lpstr xml:space="preserve">5. Technical assistance </vt:lpstr>
      <vt:lpstr xml:space="preserve">Country presentation – Pakistan </vt:lpstr>
    </vt:vector>
  </ep:TitlesOfParts>
  <ep:HyperlinkBase/>
  <ep:Application>Show</ep:Application>
  <ep:AppVersion>12.0000</ep:AppVersion>
</ep:Properties>
</file>

<file path=docProps/core.xml><?xml version="1.0" encoding="utf-8"?>
<cp:coreProperties xmlns:r="http://schemas.openxmlformats.org/officeDocument/2006/relationships"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2019-08-24T10:16:23.000</dcterms:created>
  <dc:creator>Aftab  Solangi</dc:creator>
  <cp:lastModifiedBy>GKEDC</cp:lastModifiedBy>
  <dcterms:modified xsi:type="dcterms:W3CDTF">2019-08-30T00:57:53.600</dcterms:modified>
  <cp:revision>38</cp:revision>
  <dc:title>Digital agriculture face to face workshop – south korea</dc:title>
  <cp:version/>
</cp:coreProperties>
</file>