
<file path=[Content_Types].xml><?xml version="1.0" encoding="utf-8"?>
<Types xmlns="http://schemas.openxmlformats.org/package/2006/content-types">
  <Default Extension="png" ContentType="image/png"/>
  <Default Extension="jpeg" ContentType="image/jpeg"/>
  <Default Extension="MOV" ContentType="video/quicktime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69" r:id="rId2"/>
    <p:sldId id="907" r:id="rId3"/>
    <p:sldId id="306" r:id="rId4"/>
    <p:sldId id="909" r:id="rId5"/>
    <p:sldId id="307" r:id="rId6"/>
    <p:sldId id="295" r:id="rId7"/>
    <p:sldId id="910" r:id="rId8"/>
    <p:sldId id="302" r:id="rId9"/>
    <p:sldId id="301" r:id="rId10"/>
    <p:sldId id="256" r:id="rId11"/>
    <p:sldId id="298" r:id="rId12"/>
    <p:sldId id="296" r:id="rId13"/>
    <p:sldId id="881" r:id="rId14"/>
    <p:sldId id="882" r:id="rId15"/>
    <p:sldId id="883" r:id="rId16"/>
    <p:sldId id="902" r:id="rId17"/>
    <p:sldId id="904" r:id="rId18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텔로팜" id="{C1E30F11-4BFA-4626-8E22-3C7C97D21474}">
          <p14:sldIdLst>
            <p14:sldId id="269"/>
            <p14:sldId id="907"/>
            <p14:sldId id="306"/>
            <p14:sldId id="909"/>
            <p14:sldId id="307"/>
            <p14:sldId id="295"/>
            <p14:sldId id="910"/>
            <p14:sldId id="302"/>
            <p14:sldId id="301"/>
            <p14:sldId id="256"/>
            <p14:sldId id="298"/>
            <p14:sldId id="296"/>
            <p14:sldId id="881"/>
            <p14:sldId id="882"/>
            <p14:sldId id="883"/>
            <p14:sldId id="902"/>
            <p14:sldId id="90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25" userDrawn="1">
          <p15:clr>
            <a:srgbClr val="A4A3A4"/>
          </p15:clr>
        </p15:guide>
        <p15:guide id="4" pos="7355" userDrawn="1">
          <p15:clr>
            <a:srgbClr val="A4A3A4"/>
          </p15:clr>
        </p15:guide>
        <p15:guide id="5" orient="horz" pos="618" userDrawn="1">
          <p15:clr>
            <a:srgbClr val="A4A3A4"/>
          </p15:clr>
        </p15:guide>
        <p15:guide id="6" orient="horz" pos="300" userDrawn="1">
          <p15:clr>
            <a:srgbClr val="A4A3A4"/>
          </p15:clr>
        </p15:guide>
        <p15:guide id="7" orient="horz" pos="777" userDrawn="1">
          <p15:clr>
            <a:srgbClr val="A4A3A4"/>
          </p15:clr>
        </p15:guide>
        <p15:guide id="8" orient="horz" pos="1026" userDrawn="1">
          <p15:clr>
            <a:srgbClr val="A4A3A4"/>
          </p15:clr>
        </p15:guide>
        <p15:guide id="9" orient="horz" pos="1185" userDrawn="1">
          <p15:clr>
            <a:srgbClr val="A4A3A4"/>
          </p15:clr>
        </p15:guide>
        <p15:guide id="10" pos="3953" userDrawn="1">
          <p15:clr>
            <a:srgbClr val="A4A3A4"/>
          </p15:clr>
        </p15:guide>
        <p15:guide id="11" pos="3727" userDrawn="1">
          <p15:clr>
            <a:srgbClr val="A4A3A4"/>
          </p15:clr>
        </p15:guide>
        <p15:guide id="12" orient="horz" pos="4065" userDrawn="1">
          <p15:clr>
            <a:srgbClr val="A4A3A4"/>
          </p15:clr>
        </p15:guide>
        <p15:guide id="13" orient="horz" pos="39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7418A"/>
    <a:srgbClr val="0033CC"/>
    <a:srgbClr val="1E2754"/>
    <a:srgbClr val="46BEF0"/>
    <a:srgbClr val="F4F4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1392" autoAdjust="0"/>
    <p:restoredTop sz="94660"/>
  </p:normalViewPr>
  <p:slideViewPr>
    <p:cSldViewPr snapToGrid="0" showGuides="1">
      <p:cViewPr>
        <p:scale>
          <a:sx n="91" d="100"/>
          <a:sy n="91" d="100"/>
        </p:scale>
        <p:origin x="99" y="48"/>
      </p:cViewPr>
      <p:guideLst>
        <p:guide orient="horz" pos="2160"/>
        <p:guide pos="3840"/>
        <p:guide pos="325"/>
        <p:guide pos="7355"/>
        <p:guide orient="horz" pos="618"/>
        <p:guide orient="horz" pos="300"/>
        <p:guide orient="horz" pos="777"/>
        <p:guide orient="horz" pos="1026"/>
        <p:guide orient="horz" pos="1185"/>
        <p:guide pos="3953"/>
        <p:guide pos="3727"/>
        <p:guide orient="horz" pos="4065"/>
        <p:guide orient="horz" pos="395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1A0B99-3520-4FE1-9458-9841C401C39D}" type="datetimeFigureOut">
              <a:rPr lang="ko-KR" altLang="en-US" smtClean="0"/>
              <a:t>2019-08-21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1386B7-7B89-4215-AD8C-F69489A801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15423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7162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내지_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슬라이드 번호 개체 틀 5"/>
          <p:cNvSpPr txBox="1">
            <a:spLocks/>
          </p:cNvSpPr>
          <p:nvPr userDrawn="1"/>
        </p:nvSpPr>
        <p:spPr>
          <a:xfrm>
            <a:off x="4922358" y="6374546"/>
            <a:ext cx="2347285" cy="326455"/>
          </a:xfrm>
          <a:prstGeom prst="rect">
            <a:avLst/>
          </a:prstGeom>
        </p:spPr>
        <p:txBody>
          <a:bodyPr lIns="162531" tIns="81264" rIns="162531" bIns="81264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defTabSz="1219108">
              <a:defRPr/>
            </a:pPr>
            <a:fld id="{4E2E905B-828D-4F20-A1BB-9606BA51BD13}" type="slidenum">
              <a:rPr lang="ko-KR" altLang="en-US" sz="1333" b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prstClr val="white">
                    <a:lumMod val="50000"/>
                  </a:prstClr>
                </a:solidFill>
                <a:latin typeface="나눔스퀘어" panose="020B0600000101010101" pitchFamily="50" charset="-127"/>
                <a:ea typeface="나눔스퀘어 Bold" panose="020B0600000101010101" pitchFamily="50" charset="-127"/>
                <a:cs typeface="Arial" panose="020B0604020202020204" pitchFamily="34" charset="0"/>
              </a:rPr>
              <a:pPr algn="ctr" defTabSz="1219108">
                <a:defRPr/>
              </a:pPr>
              <a:t>‹#›</a:t>
            </a:fld>
            <a:endParaRPr lang="ko-KR" altLang="en-US" sz="1333" b="0" dirty="0">
              <a:ln>
                <a:solidFill>
                  <a:schemeClr val="bg1">
                    <a:alpha val="0"/>
                  </a:schemeClr>
                </a:solidFill>
              </a:ln>
              <a:solidFill>
                <a:prstClr val="white">
                  <a:lumMod val="50000"/>
                </a:prstClr>
              </a:solidFill>
              <a:latin typeface="나눔스퀘어" panose="020B0600000101010101" pitchFamily="50" charset="-127"/>
              <a:ea typeface="나눔스퀘어 Bold" panose="020B0600000101010101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614476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본문 1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28000" y="216000"/>
            <a:ext cx="11136000" cy="480000"/>
          </a:xfrm>
        </p:spPr>
        <p:txBody>
          <a:bodyPr wrap="none" lIns="0" anchor="ctr" anchorCtr="0">
            <a:noAutofit/>
          </a:bodyPr>
          <a:lstStyle>
            <a:lvl1pPr algn="l">
              <a:defRPr sz="2400" b="1" cap="none">
                <a:solidFill>
                  <a:srgbClr val="1B4596"/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5" name="Rectangle 15"/>
          <p:cNvSpPr>
            <a:spLocks noChangeArrowheads="1"/>
          </p:cNvSpPr>
          <p:nvPr userDrawn="1"/>
        </p:nvSpPr>
        <p:spPr bwMode="auto">
          <a:xfrm>
            <a:off x="5834191" y="6544959"/>
            <a:ext cx="540533" cy="256545"/>
          </a:xfrm>
          <a:prstGeom prst="rect">
            <a:avLst/>
          </a:prstGeom>
          <a:extLst/>
        </p:spPr>
        <p:txBody>
          <a:bodyPr wrap="none" anchor="ctr">
            <a:spAutoFit/>
          </a:bodyPr>
          <a:lstStyle/>
          <a:p>
            <a:pPr algn="ctr" defTabSz="1217054"/>
            <a:fld id="{D937E0E5-A56D-4372-A39D-FA63A08071CF}" type="slidenum">
              <a:rPr lang="en-US" altLang="ko-KR" sz="1067" b="1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Segoe UI" panose="020B0502040204020203" pitchFamily="34" charset="0"/>
              </a:rPr>
              <a:pPr algn="ctr" defTabSz="1217054"/>
              <a:t>‹#›</a:t>
            </a:fld>
            <a:r>
              <a:rPr lang="en-US" altLang="ko-KR" sz="1067" b="1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Segoe UI" panose="020B0502040204020203" pitchFamily="34" charset="0"/>
              </a:rPr>
              <a:t> </a:t>
            </a:r>
            <a:r>
              <a:rPr lang="en-US" altLang="ko-KR" sz="1067" b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Segoe UI" panose="020B0502040204020203" pitchFamily="34" charset="0"/>
              </a:rPr>
              <a:t>/ 7</a:t>
            </a:r>
          </a:p>
        </p:txBody>
      </p:sp>
      <p:sp>
        <p:nvSpPr>
          <p:cNvPr id="6" name="Text Box 9"/>
          <p:cNvSpPr txBox="1">
            <a:spLocks noChangeArrowheads="1"/>
          </p:cNvSpPr>
          <p:nvPr userDrawn="1"/>
        </p:nvSpPr>
        <p:spPr bwMode="auto">
          <a:xfrm>
            <a:off x="7957130" y="6603719"/>
            <a:ext cx="3713143" cy="107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0">
            <a:spAutoFit/>
          </a:bodyPr>
          <a:lstStyle/>
          <a:p>
            <a:pPr algn="r" eaLnBrk="0" hangingPunct="0"/>
            <a:r>
              <a:rPr lang="en-US" altLang="ko-KR" sz="700" b="0" spc="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Copyright © 2019 Samsung SDS Co., Ltd. All rights reserved   </a:t>
            </a:r>
          </a:p>
        </p:txBody>
      </p:sp>
    </p:spTree>
    <p:extLst>
      <p:ext uri="{BB962C8B-B14F-4D97-AF65-F5344CB8AC3E}">
        <p14:creationId xmlns:p14="http://schemas.microsoft.com/office/powerpoint/2010/main" val="293199443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 dirty="0"/>
              <a:t>서울대기술지주회사 </a:t>
            </a:r>
            <a:endParaRPr lang="en-US" altLang="ko-KR" dirty="0"/>
          </a:p>
          <a:p>
            <a:r>
              <a:rPr lang="en-US" altLang="ko-KR" dirty="0"/>
              <a:t>CONFIDENTIAL </a:t>
            </a:r>
            <a:r>
              <a:rPr lang="ko-KR" altLang="en-US" dirty="0"/>
              <a:t>배포금지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2947C-01D7-43E7-8EB7-56346308BC9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0484637"/>
      </p:ext>
    </p:extLst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8/21/2019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6873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나눔스퀘어 Bold" panose="020B0600000101010101" pitchFamily="50" charset="-127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나눔스퀘어 Bold" panose="020B0600000101010101" pitchFamily="50" charset="-127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나눔스퀘어 Bold" panose="020B0600000101010101" pitchFamily="50" charset="-127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나눔스퀘어 Bold" panose="020B0600000101010101" pitchFamily="50" charset="-127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나눔스퀘어 Bold" panose="020B0600000101010101" pitchFamily="50" charset="-127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나눔스퀘어 Bold" panose="020B0600000101010101" pitchFamily="50" charset="-127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microsoft.com/office/2007/relationships/hdphoto" Target="../media/hdphoto7.wdp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12" Type="http://schemas.openxmlformats.org/officeDocument/2006/relationships/image" Target="../media/image51.png"/><Relationship Id="rId17" Type="http://schemas.openxmlformats.org/officeDocument/2006/relationships/image" Target="../media/image7.png"/><Relationship Id="rId2" Type="http://schemas.openxmlformats.org/officeDocument/2006/relationships/audio" Target="../media/audio1.wav"/><Relationship Id="rId16" Type="http://schemas.openxmlformats.org/officeDocument/2006/relationships/image" Target="../media/image5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7.png"/><Relationship Id="rId11" Type="http://schemas.microsoft.com/office/2007/relationships/hdphoto" Target="../media/hdphoto6.wdp"/><Relationship Id="rId5" Type="http://schemas.openxmlformats.org/officeDocument/2006/relationships/image" Target="../media/image46.png"/><Relationship Id="rId15" Type="http://schemas.microsoft.com/office/2007/relationships/hdphoto" Target="../media/hdphoto8.wdp"/><Relationship Id="rId10" Type="http://schemas.openxmlformats.org/officeDocument/2006/relationships/image" Target="../media/image50.png"/><Relationship Id="rId4" Type="http://schemas.openxmlformats.org/officeDocument/2006/relationships/image" Target="../media/image45.png"/><Relationship Id="rId9" Type="http://schemas.microsoft.com/office/2007/relationships/hdphoto" Target="../media/hdphoto5.wdp"/><Relationship Id="rId14" Type="http://schemas.openxmlformats.org/officeDocument/2006/relationships/image" Target="../media/image5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5.png"/><Relationship Id="rId7" Type="http://schemas.openxmlformats.org/officeDocument/2006/relationships/image" Target="../media/image56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43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59.jpeg"/><Relationship Id="rId7" Type="http://schemas.openxmlformats.org/officeDocument/2006/relationships/image" Target="../media/image63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5.png"/><Relationship Id="rId7" Type="http://schemas.microsoft.com/office/2007/relationships/hdphoto" Target="../media/hdphoto10.wdp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5" Type="http://schemas.microsoft.com/office/2007/relationships/hdphoto" Target="../media/hdphoto9.wdp"/><Relationship Id="rId4" Type="http://schemas.openxmlformats.org/officeDocument/2006/relationships/image" Target="../media/image66.png"/><Relationship Id="rId9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71.gi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jpeg"/><Relationship Id="rId3" Type="http://schemas.openxmlformats.org/officeDocument/2006/relationships/image" Target="../media/image73.jpeg"/><Relationship Id="rId7" Type="http://schemas.openxmlformats.org/officeDocument/2006/relationships/image" Target="../media/image77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6.jpeg"/><Relationship Id="rId11" Type="http://schemas.openxmlformats.org/officeDocument/2006/relationships/hyperlink" Target="http://m.blog.daum.net/ju0901/6691953?tp_nil_a=2" TargetMode="External"/><Relationship Id="rId5" Type="http://schemas.openxmlformats.org/officeDocument/2006/relationships/image" Target="../media/image75.jpeg"/><Relationship Id="rId10" Type="http://schemas.openxmlformats.org/officeDocument/2006/relationships/hyperlink" Target="http://ssi.org/space-art/ssi-sample-slides/" TargetMode="External"/><Relationship Id="rId4" Type="http://schemas.openxmlformats.org/officeDocument/2006/relationships/image" Target="../media/image74.jpeg"/><Relationship Id="rId9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wrsc.org/category/image-type/infographic" TargetMode="Externa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18" Type="http://schemas.openxmlformats.org/officeDocument/2006/relationships/image" Target="../media/image31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0.jpeg"/><Relationship Id="rId12" Type="http://schemas.openxmlformats.org/officeDocument/2006/relationships/image" Target="../media/image25.png"/><Relationship Id="rId17" Type="http://schemas.openxmlformats.org/officeDocument/2006/relationships/image" Target="../media/image30.png"/><Relationship Id="rId2" Type="http://schemas.microsoft.com/office/2007/relationships/media" Target="../media/media1.mp4"/><Relationship Id="rId16" Type="http://schemas.openxmlformats.org/officeDocument/2006/relationships/image" Target="../media/image29.png"/><Relationship Id="rId1" Type="http://schemas.openxmlformats.org/officeDocument/2006/relationships/video" Target="NULL" TargetMode="Externa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5" Type="http://schemas.openxmlformats.org/officeDocument/2006/relationships/image" Target="../media/image28.png"/><Relationship Id="rId10" Type="http://schemas.openxmlformats.org/officeDocument/2006/relationships/image" Target="../media/image23.png"/><Relationship Id="rId19" Type="http://schemas.openxmlformats.org/officeDocument/2006/relationships/image" Target="../media/image7.png"/><Relationship Id="rId4" Type="http://schemas.openxmlformats.org/officeDocument/2006/relationships/image" Target="../media/image17.png"/><Relationship Id="rId9" Type="http://schemas.openxmlformats.org/officeDocument/2006/relationships/image" Target="../media/image22.jpg"/><Relationship Id="rId1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7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37.png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1.png"/><Relationship Id="rId2" Type="http://schemas.openxmlformats.org/officeDocument/2006/relationships/video" Target="../media/media2.MOV"/><Relationship Id="rId1" Type="http://schemas.microsoft.com/office/2007/relationships/media" Target="../media/media2.MOV"/><Relationship Id="rId6" Type="http://schemas.openxmlformats.org/officeDocument/2006/relationships/image" Target="../media/image40.png"/><Relationship Id="rId11" Type="http://schemas.microsoft.com/office/2007/relationships/hdphoto" Target="../media/hdphoto4.wdp"/><Relationship Id="rId5" Type="http://schemas.openxmlformats.org/officeDocument/2006/relationships/image" Target="../media/image39.gif"/><Relationship Id="rId10" Type="http://schemas.openxmlformats.org/officeDocument/2006/relationships/image" Target="../media/image43.png"/><Relationship Id="rId4" Type="http://schemas.openxmlformats.org/officeDocument/2006/relationships/image" Target="../media/image38.png"/><Relationship Id="rId9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08889" y="1940862"/>
            <a:ext cx="6574221" cy="2031325"/>
          </a:xfrm>
          <a:prstGeom prst="rect">
            <a:avLst/>
          </a:prstGeom>
          <a:noFill/>
          <a:effectLst>
            <a:reflection blurRad="6350" stA="10000" endPos="30000" dist="6350" dir="5400000" sy="-100000" algn="bl" rotWithShape="0"/>
          </a:effectLst>
          <a:scene3d>
            <a:camera prst="orthographicFront"/>
            <a:lightRig rig="threePt" dir="t"/>
          </a:scene3d>
          <a:sp3d prstMaterial="dkEdge"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332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4400" b="1" dirty="0">
                <a:solidFill>
                  <a:prstClr val="white"/>
                </a:solidFill>
                <a:latin typeface="Arial" panose="020B0604020202020204" pitchFamily="34" charset="0"/>
                <a:ea typeface="나눔스퀘어 Bold" panose="020B0600000101010101" pitchFamily="50" charset="-127"/>
                <a:cs typeface="Arial" panose="020B0604020202020204" pitchFamily="34" charset="0"/>
              </a:rPr>
              <a:t>IOP: Internet of Plants</a:t>
            </a:r>
            <a:endParaRPr kumimoji="0" lang="ko-KR" altLang="en-US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나눔스퀘어 Bold" panose="020B0600000101010101" pitchFamily="50" charset="-127"/>
              <a:cs typeface="Arial" panose="020B0604020202020204" pitchFamily="34" charset="0"/>
            </a:endParaRPr>
          </a:p>
          <a:p>
            <a:pPr marL="0" marR="0" lvl="0" indent="0" algn="ctr" defTabSz="914332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4400" b="1" dirty="0" err="1">
                <a:solidFill>
                  <a:prstClr val="white"/>
                </a:solidFill>
                <a:latin typeface="Arial" panose="020B0604020202020204" pitchFamily="34" charset="0"/>
                <a:ea typeface="나눔스퀘어 Bold" panose="020B0600000101010101" pitchFamily="50" charset="-127"/>
                <a:cs typeface="Arial" panose="020B0604020202020204" pitchFamily="34" charset="0"/>
              </a:rPr>
              <a:t>Telofarm</a:t>
            </a:r>
            <a:r>
              <a:rPr lang="en-US" altLang="ko-KR" sz="4400" b="1" dirty="0">
                <a:solidFill>
                  <a:prstClr val="white"/>
                </a:solidFill>
                <a:latin typeface="Arial" panose="020B0604020202020204" pitchFamily="34" charset="0"/>
                <a:ea typeface="나눔스퀘어 Bold" panose="020B0600000101010101" pitchFamily="50" charset="-127"/>
                <a:cs typeface="Arial" panose="020B0604020202020204" pitchFamily="34" charset="0"/>
              </a:rPr>
              <a:t>, Inc.</a:t>
            </a:r>
            <a:endParaRPr kumimoji="0" lang="ko-KR" altLang="en-US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나눔스퀘어 Bold" panose="020B0600000101010101" pitchFamily="50" charset="-127"/>
              <a:cs typeface="Arial" panose="020B0604020202020204" pitchFamily="34" charset="0"/>
            </a:endParaRPr>
          </a:p>
          <a:p>
            <a:pPr marL="0" marR="0" lvl="0" indent="0" algn="ctr" defTabSz="914332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나눔스퀘어 Bold" panose="020B0600000101010101" pitchFamily="50" charset="-127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192445" y="3584953"/>
            <a:ext cx="3807132" cy="3231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354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100" b="0" i="0" u="none" strike="noStrike" kern="1200" cap="none" spc="0" normalizeH="0" baseline="0" noProof="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6BEF0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Junghoon Lee, </a:t>
            </a:r>
            <a:r>
              <a:rPr lang="en-US" altLang="ko-KR" sz="2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6BEF0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Founder &amp; CEO</a:t>
            </a:r>
            <a:endParaRPr kumimoji="0" lang="ko-KR" altLang="en-US" sz="2100" b="0" i="0" u="none" strike="noStrike" kern="1200" cap="none" spc="0" normalizeH="0" baseline="0" noProof="0" dirty="0">
              <a:ln>
                <a:solidFill>
                  <a:prstClr val="white">
                    <a:alpha val="0"/>
                  </a:prstClr>
                </a:solidFill>
              </a:ln>
              <a:solidFill>
                <a:srgbClr val="46BEF0"/>
              </a:solidFill>
              <a:effectLst/>
              <a:uLnTx/>
              <a:uFillTx/>
              <a:latin typeface="나눔스퀘어" panose="020B0600000101010101" pitchFamily="50" charset="-127"/>
              <a:ea typeface="나눔스퀘어" panose="020B0600000101010101" pitchFamily="50" charset="-127"/>
              <a:cs typeface="+mn-cs"/>
            </a:endParaRPr>
          </a:p>
        </p:txBody>
      </p:sp>
      <p:grpSp>
        <p:nvGrpSpPr>
          <p:cNvPr id="7" name="그룹 6"/>
          <p:cNvGrpSpPr/>
          <p:nvPr/>
        </p:nvGrpSpPr>
        <p:grpSpPr>
          <a:xfrm>
            <a:off x="3520446" y="3527079"/>
            <a:ext cx="5151114" cy="439837"/>
            <a:chOff x="4753337" y="4063383"/>
            <a:chExt cx="2685327" cy="439837"/>
          </a:xfrm>
        </p:grpSpPr>
        <p:cxnSp>
          <p:nvCxnSpPr>
            <p:cNvPr id="6" name="직선 연결선 5"/>
            <p:cNvCxnSpPr/>
            <p:nvPr/>
          </p:nvCxnSpPr>
          <p:spPr>
            <a:xfrm>
              <a:off x="4753337" y="4063383"/>
              <a:ext cx="2685327" cy="0"/>
            </a:xfrm>
            <a:prstGeom prst="line">
              <a:avLst/>
            </a:prstGeom>
            <a:ln w="6350">
              <a:solidFill>
                <a:srgbClr val="46BE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 17"/>
            <p:cNvCxnSpPr/>
            <p:nvPr/>
          </p:nvCxnSpPr>
          <p:spPr>
            <a:xfrm>
              <a:off x="4753337" y="4503220"/>
              <a:ext cx="2685327" cy="0"/>
            </a:xfrm>
            <a:prstGeom prst="line">
              <a:avLst/>
            </a:prstGeom>
            <a:ln w="6350">
              <a:solidFill>
                <a:srgbClr val="46BE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57420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dissolve/>
      </p:transition>
    </mc:Choice>
    <mc:Fallback>
      <p:transition>
        <p:dissolv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7803520-FEEB-4DA8-9E0C-57C79A4C166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 65"/>
          <p:cNvSpPr/>
          <p:nvPr/>
        </p:nvSpPr>
        <p:spPr>
          <a:xfrm>
            <a:off x="1528444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10481" r="12163" b="1737"/>
          <a:stretch/>
        </p:blipFill>
        <p:spPr>
          <a:xfrm>
            <a:off x="6286592" y="4514834"/>
            <a:ext cx="4186147" cy="1983515"/>
          </a:xfrm>
          <a:prstGeom prst="rect">
            <a:avLst/>
          </a:prstGeom>
          <a:ln>
            <a:solidFill>
              <a:srgbClr val="00B0F0"/>
            </a:solidFill>
          </a:ln>
        </p:spPr>
      </p:pic>
      <p:sp>
        <p:nvSpPr>
          <p:cNvPr id="29" name="Oval 28"/>
          <p:cNvSpPr/>
          <p:nvPr/>
        </p:nvSpPr>
        <p:spPr>
          <a:xfrm rot="20709078">
            <a:off x="8458576" y="5114648"/>
            <a:ext cx="85811" cy="90329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 rot="20709078">
            <a:off x="8564670" y="5071716"/>
            <a:ext cx="85811" cy="90329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 rot="20709078">
            <a:off x="8686494" y="5029427"/>
            <a:ext cx="85811" cy="90329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 rot="20709078">
            <a:off x="8814288" y="4993472"/>
            <a:ext cx="85811" cy="90329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 rot="20709078">
            <a:off x="8938925" y="4962412"/>
            <a:ext cx="85811" cy="90329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7" name="Picture 8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7387" y="250876"/>
            <a:ext cx="4716611" cy="210047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/>
          <a:srcRect r="11794" b="13918"/>
          <a:stretch/>
        </p:blipFill>
        <p:spPr>
          <a:xfrm>
            <a:off x="6286593" y="434160"/>
            <a:ext cx="4181383" cy="1966249"/>
          </a:xfrm>
          <a:prstGeom prst="rect">
            <a:avLst/>
          </a:prstGeom>
          <a:ln>
            <a:solidFill>
              <a:srgbClr val="00B0F0"/>
            </a:solidFill>
          </a:ln>
        </p:spPr>
      </p:pic>
      <p:sp>
        <p:nvSpPr>
          <p:cNvPr id="8" name="Oval 7"/>
          <p:cNvSpPr/>
          <p:nvPr/>
        </p:nvSpPr>
        <p:spPr>
          <a:xfrm>
            <a:off x="7145291" y="1528070"/>
            <a:ext cx="85811" cy="90329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285986" y="1541614"/>
            <a:ext cx="85811" cy="90329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7447610" y="1561557"/>
            <a:ext cx="85811" cy="90329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7577915" y="1574680"/>
            <a:ext cx="85811" cy="90329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7713820" y="1586778"/>
            <a:ext cx="85811" cy="90329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8338082" y="1098972"/>
            <a:ext cx="85811" cy="90329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8449764" y="1099792"/>
            <a:ext cx="85811" cy="90329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8583202" y="1100299"/>
            <a:ext cx="85811" cy="90329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8729399" y="1121580"/>
            <a:ext cx="85811" cy="90329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8843077" y="1125305"/>
            <a:ext cx="85811" cy="90329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/>
          <p:nvPr/>
        </p:nvSpPr>
        <p:spPr>
          <a:xfrm rot="20709078">
            <a:off x="6014628" y="503752"/>
            <a:ext cx="85811" cy="90329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/>
          <p:nvPr/>
        </p:nvSpPr>
        <p:spPr>
          <a:xfrm rot="20709078">
            <a:off x="6019566" y="1535027"/>
            <a:ext cx="85811" cy="90329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TextBox 66"/>
          <p:cNvSpPr txBox="1"/>
          <p:nvPr/>
        </p:nvSpPr>
        <p:spPr>
          <a:xfrm>
            <a:off x="4311535" y="55418"/>
            <a:ext cx="5901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rgbClr val="00B0F0"/>
                </a:solidFill>
              </a:rPr>
              <a:t>청계천 가로수 </a:t>
            </a:r>
            <a:r>
              <a:rPr lang="en-US" altLang="ko-KR" dirty="0">
                <a:solidFill>
                  <a:srgbClr val="00B0F0"/>
                </a:solidFill>
              </a:rPr>
              <a:t>(</a:t>
            </a:r>
            <a:r>
              <a:rPr lang="ko-KR" altLang="en-US" dirty="0">
                <a:solidFill>
                  <a:srgbClr val="00B0F0"/>
                </a:solidFill>
              </a:rPr>
              <a:t>이팝나무</a:t>
            </a:r>
            <a:r>
              <a:rPr lang="en-US" altLang="ko-KR" dirty="0">
                <a:solidFill>
                  <a:srgbClr val="00B0F0"/>
                </a:solidFill>
              </a:rPr>
              <a:t>) </a:t>
            </a:r>
            <a:r>
              <a:rPr lang="ko-KR" altLang="en-US" dirty="0">
                <a:solidFill>
                  <a:srgbClr val="00B0F0"/>
                </a:solidFill>
              </a:rPr>
              <a:t>현황   </a:t>
            </a:r>
            <a:r>
              <a:rPr lang="ko-KR" altLang="en-US" sz="1400" dirty="0">
                <a:solidFill>
                  <a:srgbClr val="00B0F0"/>
                </a:solidFill>
              </a:rPr>
              <a:t>정상</a:t>
            </a:r>
            <a:r>
              <a:rPr lang="en-US" altLang="ko-KR" sz="1400" dirty="0">
                <a:solidFill>
                  <a:srgbClr val="00B0F0"/>
                </a:solidFill>
              </a:rPr>
              <a:t>       </a:t>
            </a:r>
            <a:r>
              <a:rPr lang="ko-KR" altLang="en-US" sz="1400" dirty="0">
                <a:solidFill>
                  <a:srgbClr val="FFC000"/>
                </a:solidFill>
              </a:rPr>
              <a:t>수분부족   </a:t>
            </a:r>
            <a:r>
              <a:rPr lang="ko-KR" altLang="en-US" sz="1400" dirty="0">
                <a:solidFill>
                  <a:srgbClr val="00B0F0"/>
                </a:solidFill>
              </a:rPr>
              <a:t>     </a:t>
            </a:r>
            <a:r>
              <a:rPr lang="ko-KR" altLang="en-US" sz="1400" dirty="0">
                <a:solidFill>
                  <a:srgbClr val="FF0000"/>
                </a:solidFill>
              </a:rPr>
              <a:t>병충해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8" name="Oval 67"/>
          <p:cNvSpPr/>
          <p:nvPr/>
        </p:nvSpPr>
        <p:spPr>
          <a:xfrm>
            <a:off x="9934037" y="196164"/>
            <a:ext cx="85811" cy="9032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/>
          <p:cNvSpPr/>
          <p:nvPr/>
        </p:nvSpPr>
        <p:spPr>
          <a:xfrm>
            <a:off x="8047470" y="212518"/>
            <a:ext cx="85811" cy="90329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/>
          <p:cNvSpPr/>
          <p:nvPr/>
        </p:nvSpPr>
        <p:spPr>
          <a:xfrm>
            <a:off x="9096937" y="204663"/>
            <a:ext cx="85811" cy="9032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9448661" y="457023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400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청계천상류</a:t>
            </a:r>
            <a:endParaRPr lang="en-US" dirty="0">
              <a:solidFill>
                <a:schemeClr val="bg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/>
          <a:srcRect r="35727"/>
          <a:stretch/>
        </p:blipFill>
        <p:spPr>
          <a:xfrm>
            <a:off x="6286591" y="2455944"/>
            <a:ext cx="4181384" cy="2005408"/>
          </a:xfrm>
          <a:prstGeom prst="rect">
            <a:avLst/>
          </a:prstGeom>
          <a:ln>
            <a:solidFill>
              <a:srgbClr val="00B0F0"/>
            </a:solidFill>
          </a:ln>
        </p:spPr>
      </p:pic>
      <p:pic>
        <p:nvPicPr>
          <p:cNvPr id="88" name="Picture 8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73641" y="2377580"/>
            <a:ext cx="4707408" cy="2116174"/>
          </a:xfrm>
          <a:prstGeom prst="rect">
            <a:avLst/>
          </a:prstGeom>
        </p:spPr>
      </p:pic>
      <p:sp>
        <p:nvSpPr>
          <p:cNvPr id="19" name="Oval 18"/>
          <p:cNvSpPr/>
          <p:nvPr/>
        </p:nvSpPr>
        <p:spPr>
          <a:xfrm>
            <a:off x="7332224" y="3055550"/>
            <a:ext cx="85811" cy="90329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7460096" y="3038707"/>
            <a:ext cx="85811" cy="9032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7583263" y="3030074"/>
            <a:ext cx="85811" cy="90329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7727510" y="3038706"/>
            <a:ext cx="85811" cy="90329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7871757" y="3046444"/>
            <a:ext cx="85811" cy="90329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7478785" y="3704807"/>
            <a:ext cx="85811" cy="90329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7637251" y="3702794"/>
            <a:ext cx="85811" cy="90329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7799607" y="3708734"/>
            <a:ext cx="85811" cy="90329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7935176" y="3694072"/>
            <a:ext cx="85811" cy="90329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8065668" y="3702793"/>
            <a:ext cx="85811" cy="90329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 rot="20709078">
            <a:off x="9313801" y="4884168"/>
            <a:ext cx="85811" cy="90329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 rot="20709078">
            <a:off x="9435623" y="4848741"/>
            <a:ext cx="85811" cy="90329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 rot="20709078">
            <a:off x="9536374" y="4803473"/>
            <a:ext cx="85811" cy="90329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 rot="20709078">
            <a:off x="9641360" y="4771558"/>
            <a:ext cx="85811" cy="90329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/>
          <p:nvPr/>
        </p:nvSpPr>
        <p:spPr>
          <a:xfrm rot="20709078">
            <a:off x="9741002" y="4748820"/>
            <a:ext cx="85811" cy="90329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/>
          <p:nvPr/>
        </p:nvSpPr>
        <p:spPr>
          <a:xfrm rot="20709078">
            <a:off x="6014628" y="3654083"/>
            <a:ext cx="85811" cy="90329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9456336" y="2488217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400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청계천중류</a:t>
            </a:r>
            <a:endParaRPr lang="en-US" dirty="0">
              <a:solidFill>
                <a:schemeClr val="bg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9481575" y="4511682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400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청계천하류</a:t>
            </a:r>
            <a:endParaRPr lang="en-US" dirty="0">
              <a:solidFill>
                <a:schemeClr val="bg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76" name="Picture 75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674" b="94326" l="3943" r="94624">
                        <a14:foregroundMark x1="16487" y1="30851" x2="16487" y2="30851"/>
                        <a14:foregroundMark x1="49821" y1="12766" x2="49821" y2="12766"/>
                        <a14:foregroundMark x1="82437" y1="31206" x2="82437" y2="31206"/>
                        <a14:foregroundMark x1="80645" y1="67376" x2="80645" y2="67376"/>
                        <a14:foregroundMark x1="50179" y1="85461" x2="50179" y2="85461"/>
                        <a14:foregroundMark x1="17204" y1="67021" x2="17204" y2="6702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38219" y="2585300"/>
            <a:ext cx="266726" cy="269594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3061" b="92177" l="9969" r="89720">
                        <a14:foregroundMark x1="19003" y1="29932" x2="19003" y2="29932"/>
                        <a14:foregroundMark x1="17757" y1="63946" x2="17757" y2="63946"/>
                        <a14:foregroundMark x1="75389" y1="29932" x2="75389" y2="29932"/>
                        <a14:foregroundMark x1="47040" y1="11565" x2="47040" y2="11565"/>
                        <a14:foregroundMark x1="64486" y1="58163" x2="64486" y2="58163"/>
                        <a14:foregroundMark x1="70405" y1="61905" x2="70405" y2="61905"/>
                        <a14:foregroundMark x1="80374" y1="65306" x2="80374" y2="65306"/>
                        <a14:foregroundMark x1="72897" y1="69728" x2="72897" y2="69728"/>
                        <a14:foregroundMark x1="64174" y1="54082" x2="64174" y2="54082"/>
                        <a14:foregroundMark x1="76636" y1="69048" x2="76636" y2="69048"/>
                        <a14:foregroundMark x1="75078" y1="61565" x2="75078" y2="61565"/>
                        <a14:foregroundMark x1="65109" y1="52721" x2="65109" y2="52721"/>
                        <a14:foregroundMark x1="83489" y1="67007" x2="83489" y2="6700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43644" y="2596770"/>
            <a:ext cx="289434" cy="265089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674" b="94326" l="3943" r="94624">
                        <a14:foregroundMark x1="16487" y1="30851" x2="16487" y2="30851"/>
                        <a14:foregroundMark x1="49821" y1="12766" x2="49821" y2="12766"/>
                        <a14:foregroundMark x1="82437" y1="31206" x2="82437" y2="31206"/>
                        <a14:foregroundMark x1="80645" y1="67376" x2="80645" y2="67376"/>
                        <a14:foregroundMark x1="50179" y1="85461" x2="50179" y2="85461"/>
                        <a14:foregroundMark x1="17204" y1="67021" x2="17204" y2="6702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59984" y="2594516"/>
            <a:ext cx="266726" cy="269594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3061" b="92177" l="9969" r="89720">
                        <a14:foregroundMark x1="19003" y1="29932" x2="19003" y2="29932"/>
                        <a14:foregroundMark x1="17757" y1="63946" x2="17757" y2="63946"/>
                        <a14:foregroundMark x1="75389" y1="29932" x2="75389" y2="29932"/>
                        <a14:foregroundMark x1="47040" y1="11565" x2="47040" y2="11565"/>
                        <a14:foregroundMark x1="64486" y1="58163" x2="64486" y2="58163"/>
                        <a14:foregroundMark x1="70405" y1="61905" x2="70405" y2="61905"/>
                        <a14:foregroundMark x1="80374" y1="65306" x2="80374" y2="65306"/>
                        <a14:foregroundMark x1="72897" y1="69728" x2="72897" y2="69728"/>
                        <a14:foregroundMark x1="64174" y1="54082" x2="64174" y2="54082"/>
                        <a14:foregroundMark x1="76636" y1="69048" x2="76636" y2="69048"/>
                        <a14:foregroundMark x1="75078" y1="61565" x2="75078" y2="61565"/>
                        <a14:foregroundMark x1="65109" y1="52721" x2="65109" y2="52721"/>
                        <a14:foregroundMark x1="83489" y1="67007" x2="83489" y2="6700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82331" y="2587556"/>
            <a:ext cx="289434" cy="265089"/>
          </a:xfrm>
          <a:prstGeom prst="rect">
            <a:avLst/>
          </a:prstGeom>
        </p:spPr>
      </p:pic>
      <p:pic>
        <p:nvPicPr>
          <p:cNvPr id="80" name="Picture 79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27234" y="2575185"/>
            <a:ext cx="342121" cy="251321"/>
          </a:xfrm>
          <a:prstGeom prst="rect">
            <a:avLst/>
          </a:prstGeom>
        </p:spPr>
      </p:pic>
      <p:pic>
        <p:nvPicPr>
          <p:cNvPr id="81" name="Picture 80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6667" b="92778" l="9290" r="89071">
                        <a14:foregroundMark x1="19126" y1="23889" x2="19126" y2="23889"/>
                        <a14:foregroundMark x1="35519" y1="14444" x2="35519" y2="14444"/>
                        <a14:foregroundMark x1="55191" y1="21111" x2="55191" y2="21111"/>
                        <a14:foregroundMark x1="73770" y1="22778" x2="73770" y2="22778"/>
                        <a14:foregroundMark x1="79781" y1="41111" x2="79781" y2="41111"/>
                      </a14:backgroundRemoval>
                    </a14:imgEffect>
                  </a14:imgLayer>
                </a14:imgProps>
              </a:ext>
            </a:extLst>
          </a:blip>
          <a:srcRect t="3151"/>
          <a:stretch/>
        </p:blipFill>
        <p:spPr>
          <a:xfrm>
            <a:off x="3895699" y="2548083"/>
            <a:ext cx="351958" cy="335277"/>
          </a:xfrm>
          <a:prstGeom prst="rect">
            <a:avLst/>
          </a:prstGeom>
        </p:spPr>
      </p:pic>
      <p:pic>
        <p:nvPicPr>
          <p:cNvPr id="82" name="Picture 81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6667" b="92778" l="9290" r="89071">
                        <a14:foregroundMark x1="19126" y1="23889" x2="19126" y2="23889"/>
                        <a14:foregroundMark x1="35519" y1="14444" x2="35519" y2="14444"/>
                        <a14:foregroundMark x1="55191" y1="21111" x2="55191" y2="21111"/>
                        <a14:foregroundMark x1="73770" y1="22778" x2="73770" y2="22778"/>
                        <a14:foregroundMark x1="79781" y1="41111" x2="79781" y2="41111"/>
                      </a14:backgroundRemoval>
                    </a14:imgEffect>
                  </a14:imgLayer>
                </a14:imgProps>
              </a:ext>
            </a:extLst>
          </a:blip>
          <a:srcRect t="3151"/>
          <a:stretch/>
        </p:blipFill>
        <p:spPr>
          <a:xfrm>
            <a:off x="4293427" y="2561599"/>
            <a:ext cx="344075" cy="327768"/>
          </a:xfrm>
          <a:prstGeom prst="rect">
            <a:avLst/>
          </a:prstGeom>
        </p:spPr>
      </p:pic>
      <p:pic>
        <p:nvPicPr>
          <p:cNvPr id="84" name="Picture 83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674" b="94326" l="3943" r="94624">
                        <a14:foregroundMark x1="16487" y1="30851" x2="16487" y2="30851"/>
                        <a14:foregroundMark x1="49821" y1="12766" x2="49821" y2="12766"/>
                        <a14:foregroundMark x1="82437" y1="31206" x2="82437" y2="31206"/>
                        <a14:foregroundMark x1="80645" y1="67376" x2="80645" y2="67376"/>
                        <a14:foregroundMark x1="50179" y1="85461" x2="50179" y2="85461"/>
                        <a14:foregroundMark x1="17204" y1="67021" x2="17204" y2="6702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86267" y="2580966"/>
            <a:ext cx="266726" cy="269594"/>
          </a:xfrm>
          <a:prstGeom prst="rect">
            <a:avLst/>
          </a:prstGeom>
        </p:spPr>
      </p:pic>
      <p:pic>
        <p:nvPicPr>
          <p:cNvPr id="85" name="Picture 84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674" b="94326" l="3943" r="94624">
                        <a14:foregroundMark x1="16487" y1="30851" x2="16487" y2="30851"/>
                        <a14:foregroundMark x1="49821" y1="12766" x2="49821" y2="12766"/>
                        <a14:foregroundMark x1="82437" y1="31206" x2="82437" y2="31206"/>
                        <a14:foregroundMark x1="80645" y1="67376" x2="80645" y2="67376"/>
                        <a14:foregroundMark x1="50179" y1="85461" x2="50179" y2="85461"/>
                        <a14:foregroundMark x1="17204" y1="67021" x2="17204" y2="6702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72223" y="2567724"/>
            <a:ext cx="266726" cy="269594"/>
          </a:xfrm>
          <a:prstGeom prst="rect">
            <a:avLst/>
          </a:prstGeom>
        </p:spPr>
      </p:pic>
      <p:sp>
        <p:nvSpPr>
          <p:cNvPr id="59" name="Oval 58"/>
          <p:cNvSpPr/>
          <p:nvPr/>
        </p:nvSpPr>
        <p:spPr>
          <a:xfrm rot="20709078">
            <a:off x="6031342" y="2622807"/>
            <a:ext cx="85811" cy="9032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6" name="Picture 85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674" b="94326" l="3943" r="94624">
                        <a14:foregroundMark x1="16487" y1="30851" x2="16487" y2="30851"/>
                        <a14:foregroundMark x1="49821" y1="12766" x2="49821" y2="12766"/>
                        <a14:foregroundMark x1="82437" y1="31206" x2="82437" y2="31206"/>
                        <a14:foregroundMark x1="80645" y1="67376" x2="80645" y2="67376"/>
                        <a14:foregroundMark x1="50179" y1="85461" x2="50179" y2="85461"/>
                        <a14:foregroundMark x1="17204" y1="67021" x2="17204" y2="6702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00717" y="2576301"/>
            <a:ext cx="266726" cy="269594"/>
          </a:xfrm>
          <a:prstGeom prst="rect">
            <a:avLst/>
          </a:prstGeom>
        </p:spPr>
      </p:pic>
      <p:pic>
        <p:nvPicPr>
          <p:cNvPr id="89" name="Picture 8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565699" y="4450142"/>
            <a:ext cx="4709809" cy="2126050"/>
          </a:xfrm>
          <a:prstGeom prst="rect">
            <a:avLst/>
          </a:prstGeom>
        </p:spPr>
      </p:pic>
      <p:sp>
        <p:nvSpPr>
          <p:cNvPr id="55" name="Oval 54"/>
          <p:cNvSpPr/>
          <p:nvPr/>
        </p:nvSpPr>
        <p:spPr>
          <a:xfrm rot="20709078">
            <a:off x="6018403" y="5745740"/>
            <a:ext cx="85811" cy="90329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 rot="20709078">
            <a:off x="6025519" y="4689702"/>
            <a:ext cx="85811" cy="90329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CCB93268-BA4E-4F12-A117-3C3C081199DF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691130" y="6394718"/>
            <a:ext cx="1482183" cy="362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050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dissolve/>
      </p:transition>
    </mc:Choice>
    <mc:Fallback>
      <p:transition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8" dur="50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500" autoRev="1" fill="remove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17" dur="500" autoRev="1" fill="remove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8" dur="500" autoRev="1" fill="remove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500" autoRev="1" fill="remove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250" autoRev="1" fill="remove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22" dur="250" autoRev="1" fill="remove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3" dur="250" autoRev="1" fill="remove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250" autoRev="1" fill="remove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27" dur="50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8" dur="50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32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500" autoRev="1" fill="remove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37" dur="500" autoRev="1" fill="remove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38" dur="500" autoRev="1" fill="remove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500" autoRev="1" fill="remove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250" autoRev="1" fill="remove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42" dur="250" autoRev="1" fill="remove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43" dur="250" autoRev="1" fill="remove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47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48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50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52" dur="50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53" dur="50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50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500" autoRev="1" fill="remove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57" dur="500" autoRev="1" fill="remove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58" dur="500" autoRev="1" fill="remove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500" autoRev="1" fill="remove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0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" dur="250" autoRev="1" fill="remove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62" dur="250" autoRev="1" fill="remove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50" autoRev="1" fill="remove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12" grpId="0" animBg="1"/>
      <p:bldP spid="18" grpId="0" animBg="1"/>
      <p:bldP spid="61" grpId="0" animBg="1"/>
      <p:bldP spid="62" grpId="0" animBg="1"/>
      <p:bldP spid="20" grpId="0" animBg="1"/>
      <p:bldP spid="26" grpId="0" animBg="1"/>
      <p:bldP spid="37" grpId="0" animBg="1"/>
      <p:bldP spid="60" grpId="0" animBg="1"/>
      <p:bldP spid="59" grpId="0" animBg="1"/>
      <p:bldP spid="55" grpId="0" animBg="1"/>
      <p:bldP spid="4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25405" y="316777"/>
            <a:ext cx="39731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0033CC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Global References</a:t>
            </a:r>
            <a:endParaRPr lang="en-US" sz="3200" b="1" dirty="0">
              <a:solidFill>
                <a:srgbClr val="00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243C404-6B41-4FEC-8B97-115323E577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9145" y="1305407"/>
            <a:ext cx="7381581" cy="416767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5F4CF45-3CF1-4ECD-88A8-0AE27E196E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607" y="1148432"/>
            <a:ext cx="5075434" cy="504990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BA43616-0097-4CD9-A6DE-54ED2D44C9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52769" y="6255150"/>
            <a:ext cx="1876322" cy="4594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3E4808D-D918-44E4-AF38-F0A4EFE1BE3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8747" t="13148" r="20315" b="31324"/>
          <a:stretch/>
        </p:blipFill>
        <p:spPr>
          <a:xfrm>
            <a:off x="6334233" y="1859014"/>
            <a:ext cx="1543270" cy="15699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3CE1E8B-DC85-40D4-B698-437178CBC30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33623" y="3541523"/>
            <a:ext cx="1730577" cy="11945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5B69B1D-0AB1-46D9-B287-FF164E2999B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678507" y="2701477"/>
            <a:ext cx="1135121" cy="14560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1BEE3FB-7A3B-4AF4-AD27-2B5C1FA35385}"/>
              </a:ext>
            </a:extLst>
          </p:cNvPr>
          <p:cNvSpPr/>
          <p:nvPr/>
        </p:nvSpPr>
        <p:spPr>
          <a:xfrm>
            <a:off x="11361683" y="3005959"/>
            <a:ext cx="126124" cy="1156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777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dissolve/>
      </p:transition>
    </mc:Choice>
    <mc:Fallback>
      <p:transition>
        <p:dissolv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186EF72C-4006-4BA9-9F8B-4E8EDBA3021C}"/>
              </a:ext>
            </a:extLst>
          </p:cNvPr>
          <p:cNvSpPr/>
          <p:nvPr/>
        </p:nvSpPr>
        <p:spPr>
          <a:xfrm>
            <a:off x="341110" y="1902251"/>
            <a:ext cx="11399316" cy="3457273"/>
          </a:xfrm>
          <a:prstGeom prst="rect">
            <a:avLst/>
          </a:prstGeom>
          <a:solidFill>
            <a:srgbClr val="FFC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8487"/>
          <a:stretch/>
        </p:blipFill>
        <p:spPr>
          <a:xfrm>
            <a:off x="2342661" y="1981228"/>
            <a:ext cx="1634999" cy="259590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302" r="13313"/>
          <a:stretch/>
        </p:blipFill>
        <p:spPr>
          <a:xfrm>
            <a:off x="4256323" y="1981228"/>
            <a:ext cx="1634999" cy="259301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646" r="3608"/>
          <a:stretch/>
        </p:blipFill>
        <p:spPr>
          <a:xfrm>
            <a:off x="6179955" y="1981228"/>
            <a:ext cx="1634998" cy="259301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2982"/>
          <a:stretch/>
        </p:blipFill>
        <p:spPr>
          <a:xfrm>
            <a:off x="474268" y="1984116"/>
            <a:ext cx="1616338" cy="259301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6119"/>
          <a:stretch/>
        </p:blipFill>
        <p:spPr>
          <a:xfrm>
            <a:off x="8100988" y="1981228"/>
            <a:ext cx="1630226" cy="2593019"/>
          </a:xfrm>
          <a:prstGeom prst="rect">
            <a:avLst/>
          </a:prstGeom>
        </p:spPr>
      </p:pic>
      <p:pic>
        <p:nvPicPr>
          <p:cNvPr id="8" name="Picture 2" descr="Image result for urban farming cartoon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042"/>
          <a:stretch/>
        </p:blipFill>
        <p:spPr bwMode="auto">
          <a:xfrm>
            <a:off x="10017249" y="1981228"/>
            <a:ext cx="1634999" cy="2593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74268" y="4651638"/>
            <a:ext cx="16163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0000FF"/>
                </a:solidFill>
              </a:rPr>
              <a:t>Horticulture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93737" y="4651638"/>
            <a:ext cx="16163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0000FF"/>
                </a:solidFill>
              </a:rPr>
              <a:t>Forestry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256323" y="4651638"/>
            <a:ext cx="16163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0000FF"/>
                </a:solidFill>
              </a:rPr>
              <a:t>Fruits &amp; </a:t>
            </a:r>
          </a:p>
          <a:p>
            <a:pPr algn="ctr"/>
            <a:r>
              <a:rPr lang="en-US" sz="2000" b="1" dirty="0">
                <a:solidFill>
                  <a:srgbClr val="0000FF"/>
                </a:solidFill>
              </a:rPr>
              <a:t>Vegetables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79955" y="4651638"/>
            <a:ext cx="16163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0000FF"/>
                </a:solidFill>
              </a:rPr>
              <a:t>Commodity</a:t>
            </a:r>
            <a:r>
              <a:rPr lang="ko-KR" altLang="en-US" sz="2000" b="1" dirty="0">
                <a:solidFill>
                  <a:srgbClr val="0000FF"/>
                </a:solidFill>
              </a:rPr>
              <a:t> </a:t>
            </a:r>
            <a:r>
              <a:rPr lang="en-US" altLang="ko-KR" sz="2000" b="1" dirty="0">
                <a:solidFill>
                  <a:srgbClr val="0000FF"/>
                </a:solidFill>
              </a:rPr>
              <a:t>Crops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100988" y="4651638"/>
            <a:ext cx="16163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0000FF"/>
                </a:solidFill>
              </a:rPr>
              <a:t>Environment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017249" y="4651638"/>
            <a:ext cx="16163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0000FF"/>
                </a:solidFill>
              </a:rPr>
              <a:t>Urban</a:t>
            </a:r>
            <a:r>
              <a:rPr lang="ko-KR" altLang="en-US" sz="2000" b="1" dirty="0">
                <a:solidFill>
                  <a:srgbClr val="0000FF"/>
                </a:solidFill>
              </a:rPr>
              <a:t> </a:t>
            </a:r>
            <a:r>
              <a:rPr lang="en-US" altLang="ko-KR" sz="2000" b="1" dirty="0">
                <a:solidFill>
                  <a:srgbClr val="0000FF"/>
                </a:solidFill>
              </a:rPr>
              <a:t>Farming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96342" y="322776"/>
            <a:ext cx="1155871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b="1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0033CC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Scalable &amp; Transformable: </a:t>
            </a:r>
            <a:r>
              <a:rPr lang="en-US" altLang="ko-KR" sz="280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0033CC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Internet of Plants (</a:t>
            </a:r>
            <a:r>
              <a:rPr lang="en-US" altLang="ko-KR" sz="2800" dirty="0" err="1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0033CC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Io”P</a:t>
            </a:r>
            <a:r>
              <a:rPr lang="en-US" altLang="ko-KR" sz="280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0033CC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”) </a:t>
            </a:r>
          </a:p>
          <a:p>
            <a:r>
              <a:rPr lang="en-US" altLang="ko-KR" sz="280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0033CC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Ultra Connection of Three Trillion Plants and Human</a:t>
            </a:r>
            <a:r>
              <a:rPr lang="ko-KR" altLang="en-US" sz="280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0033CC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 </a:t>
            </a:r>
            <a:r>
              <a:rPr lang="en-US" altLang="ko-KR" sz="2800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0033CC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Infrastructure</a:t>
            </a:r>
            <a:endParaRPr lang="en-US" sz="2800" dirty="0">
              <a:solidFill>
                <a:srgbClr val="00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4AA2B971-6B9C-4CBA-A55B-10AE1FF70CC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52769" y="6255150"/>
            <a:ext cx="1876322" cy="459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087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dissolve/>
      </p:transition>
    </mc:Choice>
    <mc:Fallback>
      <p:transition>
        <p:dissolv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5053"/>
          <a:stretch/>
        </p:blipFill>
        <p:spPr>
          <a:xfrm>
            <a:off x="2222899" y="677921"/>
            <a:ext cx="7643031" cy="57912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5699" y="3385829"/>
            <a:ext cx="2072837" cy="1289560"/>
          </a:xfrm>
          <a:prstGeom prst="rect">
            <a:avLst/>
          </a:prstGeom>
        </p:spPr>
      </p:pic>
      <p:pic>
        <p:nvPicPr>
          <p:cNvPr id="1026" name="Picture 2" descr="Related image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467" b="94305" l="12308" r="8641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770" t="4177" r="12687" b="5335"/>
          <a:stretch/>
        </p:blipFill>
        <p:spPr bwMode="auto">
          <a:xfrm>
            <a:off x="4222327" y="1883294"/>
            <a:ext cx="2130095" cy="1436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ibm laptop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13390" r="8474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678" r="12792"/>
          <a:stretch/>
        </p:blipFill>
        <p:spPr bwMode="auto">
          <a:xfrm>
            <a:off x="5936561" y="2938864"/>
            <a:ext cx="1877456" cy="1635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02832" y="1890302"/>
            <a:ext cx="1674283" cy="114793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627587" y="207545"/>
            <a:ext cx="7236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Number of Internet Hosts Worldwide: 1969–2012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681317" y="6488668"/>
            <a:ext cx="31598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222222"/>
                </a:solidFill>
                <a:latin typeface="Arial" panose="020B0604020202020204" pitchFamily="34" charset="0"/>
              </a:rPr>
              <a:t>Internet Systems Consortium</a:t>
            </a: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353B70C-1894-47EA-9D8D-5F247990F4B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152769" y="6255150"/>
            <a:ext cx="1876322" cy="459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643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dissolve/>
      </p:transition>
    </mc:Choice>
    <mc:Fallback>
      <p:transition>
        <p:dissolv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'Man must rise above the Earth - to the top of the atmosphere and beyond - for only thus will he fully understand the world in which he lives&quot; Plato (Plasticulture Greenhouse, Almeria, Spain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587" y="7877"/>
            <a:ext cx="3619453" cy="6430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New Delh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840409" y="1414507"/>
            <a:ext cx="6430306" cy="3617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 rot="16200000">
            <a:off x="7572809" y="2499406"/>
            <a:ext cx="53523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http://www.earthglance.com/post/50178526282/delhi</a:t>
            </a:r>
          </a:p>
        </p:txBody>
      </p:sp>
      <p:sp>
        <p:nvSpPr>
          <p:cNvPr id="3" name="Rectangle 2"/>
          <p:cNvSpPr/>
          <p:nvPr/>
        </p:nvSpPr>
        <p:spPr>
          <a:xfrm rot="5400000">
            <a:off x="-1156309" y="2762928"/>
            <a:ext cx="61564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https://www.yatzer.com/daily-overview-captivating-satellite-images-earth/slideshow/5</a:t>
            </a:r>
          </a:p>
        </p:txBody>
      </p:sp>
      <p:sp>
        <p:nvSpPr>
          <p:cNvPr id="6" name="Rectangle 5"/>
          <p:cNvSpPr/>
          <p:nvPr/>
        </p:nvSpPr>
        <p:spPr>
          <a:xfrm>
            <a:off x="2565339" y="6438184"/>
            <a:ext cx="24428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Almeria, Spain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309288" y="6438184"/>
            <a:ext cx="27190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New Delhi, India</a:t>
            </a:r>
            <a:endParaRPr lang="en-US" sz="2400" dirty="0">
              <a:solidFill>
                <a:srgbClr val="0000FF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2115AC6-BB78-4BAB-A2BC-5F188BA0F3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52769" y="6255150"/>
            <a:ext cx="1876322" cy="459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993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dissolve/>
      </p:transition>
    </mc:Choice>
    <mc:Fallback>
      <p:transition>
        <p:dissolv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20515B9-A015-4D39-8713-C01725E9F4D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6" name="Picture 8" descr="Related image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9" y="0"/>
            <a:ext cx="111146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Image result for urban farming carto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7299" y="11987"/>
            <a:ext cx="5695950" cy="6391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177300" y="6491137"/>
            <a:ext cx="53602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http://www.cartoonaday.com/urban-farming-cartoon/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DA4D6F9-25B1-401D-AB1B-4AB7754C22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62299" y="6261405"/>
            <a:ext cx="1876322" cy="459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665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dissolve/>
      </p:transition>
    </mc:Choice>
    <mc:Fallback>
      <p:transition>
        <p:dissolv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모서리가 둥근 직사각형 59">
            <a:extLst>
              <a:ext uri="{FF2B5EF4-FFF2-40B4-BE49-F238E27FC236}">
                <a16:creationId xmlns:a16="http://schemas.microsoft.com/office/drawing/2014/main" id="{2283B7AE-37D6-44C1-BBFD-2D14CBDD9467}"/>
              </a:ext>
            </a:extLst>
          </p:cNvPr>
          <p:cNvSpPr/>
          <p:nvPr/>
        </p:nvSpPr>
        <p:spPr>
          <a:xfrm rot="3172357" flipV="1">
            <a:off x="3395425" y="899210"/>
            <a:ext cx="32919" cy="10410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baseline="-25000" dirty="0">
              <a:solidFill>
                <a:srgbClr val="FF000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5" name="Picture 2" descr="http://ssi.org/assets/images/lunar_farm.jpg">
            <a:extLst>
              <a:ext uri="{FF2B5EF4-FFF2-40B4-BE49-F238E27FC236}">
                <a16:creationId xmlns:a16="http://schemas.microsoft.com/office/drawing/2014/main" id="{3BDDE12E-3BD7-41BA-9879-E1FAB04F63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176"/>
          <a:stretch/>
        </p:blipFill>
        <p:spPr bwMode="auto">
          <a:xfrm>
            <a:off x="6150235" y="1942592"/>
            <a:ext cx="5747128" cy="4310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Image result for 농자천하지대본">
            <a:extLst>
              <a:ext uri="{FF2B5EF4-FFF2-40B4-BE49-F238E27FC236}">
                <a16:creationId xmlns:a16="http://schemas.microsoft.com/office/drawing/2014/main" id="{F398C218-84DE-4E63-9C6B-DB1A1D8CD6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5820" y="1942592"/>
            <a:ext cx="5715549" cy="4310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841802B-7C49-4FCE-B9AF-BD852F780557}"/>
              </a:ext>
            </a:extLst>
          </p:cNvPr>
          <p:cNvSpPr/>
          <p:nvPr/>
        </p:nvSpPr>
        <p:spPr>
          <a:xfrm>
            <a:off x="252248" y="210080"/>
            <a:ext cx="116875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0000FF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Our Vision: The Art of Digital Agriculture for Space Exploration</a:t>
            </a:r>
            <a:endParaRPr lang="en-US" sz="28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5966D79-C623-438A-BB43-942ED2C92C1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47696" y="880719"/>
            <a:ext cx="1323818" cy="100373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435F731-E58E-4491-AD6D-1B945F629C2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4264" y="880719"/>
            <a:ext cx="1337217" cy="100373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5850B03-FD95-4BB3-8353-0B638F62AAC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4231" y="906720"/>
            <a:ext cx="1286073" cy="97013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5115022-2EA8-4A68-BC0F-A75EB062C85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16705" y="906720"/>
            <a:ext cx="1501170" cy="92743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1B08B01-0840-4BB5-A8A1-D38B088F751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6264" y="1962635"/>
            <a:ext cx="2110210" cy="2538248"/>
          </a:xfrm>
          <a:prstGeom prst="rect">
            <a:avLst/>
          </a:prstGeom>
          <a:ln w="28575">
            <a:solidFill>
              <a:srgbClr val="0000FF"/>
            </a:solidFill>
          </a:ln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12C0EF0-9B67-4075-B7C6-47E74F88D2C9}"/>
              </a:ext>
            </a:extLst>
          </p:cNvPr>
          <p:cNvSpPr/>
          <p:nvPr/>
        </p:nvSpPr>
        <p:spPr>
          <a:xfrm>
            <a:off x="9246555" y="6469117"/>
            <a:ext cx="2551308" cy="337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E2A9527-330D-4D9F-A4CB-21CF1E4F2B5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171286" y="6265558"/>
            <a:ext cx="1876322" cy="459463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C01B3D2-2F04-44A5-A6A3-FA2F37AC2823}"/>
              </a:ext>
            </a:extLst>
          </p:cNvPr>
          <p:cNvSpPr/>
          <p:nvPr/>
        </p:nvSpPr>
        <p:spPr>
          <a:xfrm>
            <a:off x="6067644" y="6176221"/>
            <a:ext cx="41256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10"/>
              </a:rPr>
              <a:t>http://ssi.org/space-art/ssi-sample-slides/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6DE3B44-0D14-4530-B916-102036672AA8}"/>
              </a:ext>
            </a:extLst>
          </p:cNvPr>
          <p:cNvSpPr/>
          <p:nvPr/>
        </p:nvSpPr>
        <p:spPr>
          <a:xfrm>
            <a:off x="252248" y="6154047"/>
            <a:ext cx="51842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11"/>
              </a:rPr>
              <a:t>http://m.blog.daum.net/ju0901/6691953?tp_nil_a=2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5047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dissolve/>
      </p:transition>
    </mc:Choice>
    <mc:Fallback>
      <p:transition>
        <p:dissolv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presentermedia.com/files/animsp/00003000/3141/reaching_for_the_stars_PA_md_wm.gif">
            <a:extLst>
              <a:ext uri="{FF2B5EF4-FFF2-40B4-BE49-F238E27FC236}">
                <a16:creationId xmlns:a16="http://schemas.microsoft.com/office/drawing/2014/main" id="{5CCFEE7E-5FD2-42F7-907A-A7CEDF0399F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67000" y="0"/>
            <a:ext cx="6858000" cy="6858000"/>
          </a:xfrm>
          <a:prstGeom prst="rect">
            <a:avLst/>
          </a:prstGeom>
          <a:noFill/>
        </p:spPr>
      </p:pic>
      <p:sp>
        <p:nvSpPr>
          <p:cNvPr id="4" name="직사각형 7">
            <a:extLst>
              <a:ext uri="{FF2B5EF4-FFF2-40B4-BE49-F238E27FC236}">
                <a16:creationId xmlns:a16="http://schemas.microsoft.com/office/drawing/2014/main" id="{D700053C-53F4-4554-B3A9-B462B4E7C9FB}"/>
              </a:ext>
            </a:extLst>
          </p:cNvPr>
          <p:cNvSpPr/>
          <p:nvPr/>
        </p:nvSpPr>
        <p:spPr>
          <a:xfrm>
            <a:off x="2811016" y="5805264"/>
            <a:ext cx="6509920" cy="58477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endParaRPr lang="ko-KR" altLang="en-US" sz="3200" b="1" dirty="0">
              <a:solidFill>
                <a:srgbClr val="0000FF"/>
              </a:solidFill>
              <a:effectLst>
                <a:glow rad="101600">
                  <a:srgbClr val="4F81BD">
                    <a:satMod val="175000"/>
                    <a:alpha val="40000"/>
                  </a:srgbClr>
                </a:glow>
              </a:effectLst>
              <a:latin typeface="휴먼편지체" pitchFamily="18" charset="-127"/>
              <a:ea typeface="휴먼편지체" pitchFamily="18" charset="-127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4D53840-7B32-486D-B762-A9E475553C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6032" y="5704186"/>
            <a:ext cx="1932662" cy="105053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A5F50E9-C9C6-4BED-9F70-90341FE3FB13}"/>
              </a:ext>
            </a:extLst>
          </p:cNvPr>
          <p:cNvSpPr/>
          <p:nvPr/>
        </p:nvSpPr>
        <p:spPr>
          <a:xfrm>
            <a:off x="9246555" y="6469117"/>
            <a:ext cx="2551308" cy="337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29284C2-87B9-44B6-B04F-29E335F63C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71286" y="6191988"/>
            <a:ext cx="1876322" cy="459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417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dissolve/>
      </p:transition>
    </mc:Choice>
    <mc:Fallback>
      <p:transition>
        <p:dissolv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Plowing Through the Depths of Space">
            <a:extLst>
              <a:ext uri="{FF2B5EF4-FFF2-40B4-BE49-F238E27FC236}">
                <a16:creationId xmlns:a16="http://schemas.microsoft.com/office/drawing/2014/main" id="{40CFA939-A661-4DA9-AFAE-012753C2C7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climatica.org.uk/wp-content/uploads/2013/03/Figure4-600x600.jpg">
            <a:extLst>
              <a:ext uri="{FF2B5EF4-FFF2-40B4-BE49-F238E27FC236}">
                <a16:creationId xmlns:a16="http://schemas.microsoft.com/office/drawing/2014/main" id="{E9C31601-6CCD-4956-9DEC-7FA79C1476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0" y="571500"/>
            <a:ext cx="5715000" cy="571500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5C07078-F041-4526-8633-C7C62F28DD41}"/>
              </a:ext>
            </a:extLst>
          </p:cNvPr>
          <p:cNvSpPr/>
          <p:nvPr/>
        </p:nvSpPr>
        <p:spPr>
          <a:xfrm>
            <a:off x="148060" y="6286500"/>
            <a:ext cx="53374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http://www.wrsc.org/category/image-type/infographic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1605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dissolve/>
      </p:transition>
    </mc:Choice>
    <mc:Fallback>
      <p:transition>
        <p:dissolv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A27E7C9-748C-4D6E-9973-B5D03C0045FB}"/>
              </a:ext>
            </a:extLst>
          </p:cNvPr>
          <p:cNvSpPr/>
          <p:nvPr/>
        </p:nvSpPr>
        <p:spPr>
          <a:xfrm>
            <a:off x="542004" y="794560"/>
            <a:ext cx="4309036" cy="575467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44C407E-9D57-402B-9DDA-A937D7AE2EB5}"/>
              </a:ext>
            </a:extLst>
          </p:cNvPr>
          <p:cNvGrpSpPr/>
          <p:nvPr/>
        </p:nvGrpSpPr>
        <p:grpSpPr>
          <a:xfrm>
            <a:off x="784426" y="3705511"/>
            <a:ext cx="3824192" cy="2696779"/>
            <a:chOff x="502706" y="1371685"/>
            <a:chExt cx="3824192" cy="2696779"/>
          </a:xfrm>
        </p:grpSpPr>
        <p:pic>
          <p:nvPicPr>
            <p:cNvPr id="4" name="Picture 4" descr="Image result for vineyard over irrigated">
              <a:extLst>
                <a:ext uri="{FF2B5EF4-FFF2-40B4-BE49-F238E27FC236}">
                  <a16:creationId xmlns:a16="http://schemas.microsoft.com/office/drawing/2014/main" id="{C9B24DA2-BBAC-4A11-9864-50C0941A3A3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24344"/>
            <a:stretch/>
          </p:blipFill>
          <p:spPr bwMode="auto">
            <a:xfrm>
              <a:off x="502706" y="1371685"/>
              <a:ext cx="3824192" cy="216991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CD0A32DC-F12F-4315-B231-10B1E72656DA}"/>
                </a:ext>
              </a:extLst>
            </p:cNvPr>
            <p:cNvSpPr txBox="1"/>
            <p:nvPr/>
          </p:nvSpPr>
          <p:spPr>
            <a:xfrm>
              <a:off x="1369169" y="3606799"/>
              <a:ext cx="23960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</a:rPr>
                <a:t>Over Irrigation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288B14FF-6744-476C-BD85-DD39081E97CF}"/>
              </a:ext>
            </a:extLst>
          </p:cNvPr>
          <p:cNvGrpSpPr/>
          <p:nvPr/>
        </p:nvGrpSpPr>
        <p:grpSpPr>
          <a:xfrm>
            <a:off x="5770948" y="1600563"/>
            <a:ext cx="5438459" cy="4232185"/>
            <a:chOff x="2999719" y="3313441"/>
            <a:chExt cx="5438459" cy="4232185"/>
          </a:xfrm>
        </p:grpSpPr>
        <p:pic>
          <p:nvPicPr>
            <p:cNvPr id="10" name="Picture 8" descr="Image result for sad farmer vineyard">
              <a:extLst>
                <a:ext uri="{FF2B5EF4-FFF2-40B4-BE49-F238E27FC236}">
                  <a16:creationId xmlns:a16="http://schemas.microsoft.com/office/drawing/2014/main" id="{AF4F2EF9-34CE-45D7-A0D7-9C2C16AFB5C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99719" y="3313441"/>
              <a:ext cx="5438459" cy="361416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C178126-4190-4035-A535-713493237875}"/>
                </a:ext>
              </a:extLst>
            </p:cNvPr>
            <p:cNvSpPr txBox="1"/>
            <p:nvPr/>
          </p:nvSpPr>
          <p:spPr>
            <a:xfrm>
              <a:off x="4270262" y="7083961"/>
              <a:ext cx="39857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</a:rPr>
                <a:t>Low Yield &amp; Quality</a:t>
              </a:r>
            </a:p>
          </p:txBody>
        </p:sp>
      </p:grp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9B215588-E1D9-466D-B4B9-03727B66C78C}"/>
              </a:ext>
            </a:extLst>
          </p:cNvPr>
          <p:cNvSpPr/>
          <p:nvPr/>
        </p:nvSpPr>
        <p:spPr>
          <a:xfrm rot="5400000">
            <a:off x="2355626" y="3291026"/>
            <a:ext cx="5754679" cy="761746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B3DE8B-E455-4FD0-BE57-AAAA2F188B38}"/>
              </a:ext>
            </a:extLst>
          </p:cNvPr>
          <p:cNvSpPr/>
          <p:nvPr/>
        </p:nvSpPr>
        <p:spPr>
          <a:xfrm>
            <a:off x="542004" y="152835"/>
            <a:ext cx="101732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0" hangingPunct="0"/>
            <a:r>
              <a:rPr lang="en-US" sz="3200" b="1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0033CC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Challenge: </a:t>
            </a:r>
            <a:r>
              <a:rPr lang="en-US" sz="2800" b="1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0033CC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Use of Water</a:t>
            </a:r>
            <a:endParaRPr lang="en-US" sz="2800" b="1" dirty="0">
              <a:solidFill>
                <a:srgbClr val="00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FB32211-AB5A-4000-AE02-8FC29414D4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52769" y="6255150"/>
            <a:ext cx="1876322" cy="459463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77E94AE9-CABC-4827-890E-F6065CD2B1EA}"/>
              </a:ext>
            </a:extLst>
          </p:cNvPr>
          <p:cNvGrpSpPr/>
          <p:nvPr/>
        </p:nvGrpSpPr>
        <p:grpSpPr>
          <a:xfrm>
            <a:off x="767709" y="941699"/>
            <a:ext cx="3857625" cy="2696780"/>
            <a:chOff x="4829175" y="1371685"/>
            <a:chExt cx="3857625" cy="2696780"/>
          </a:xfrm>
        </p:grpSpPr>
        <p:pic>
          <p:nvPicPr>
            <p:cNvPr id="16" name="Picture 15" descr="Image result for dead vineyard">
              <a:extLst>
                <a:ext uri="{FF2B5EF4-FFF2-40B4-BE49-F238E27FC236}">
                  <a16:creationId xmlns:a16="http://schemas.microsoft.com/office/drawing/2014/main" id="{9A1A3BEC-48C3-43C7-96A4-3BDEF1D3DA9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29175" y="1371685"/>
              <a:ext cx="3857625" cy="216991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5B835F4-1372-48FD-AFEE-109721CC372A}"/>
                </a:ext>
              </a:extLst>
            </p:cNvPr>
            <p:cNvSpPr txBox="1"/>
            <p:nvPr/>
          </p:nvSpPr>
          <p:spPr>
            <a:xfrm>
              <a:off x="5765800" y="3606800"/>
              <a:ext cx="2235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</a:rPr>
                <a:t>Severe Drought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41339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dissolve/>
      </p:transition>
    </mc:Choice>
    <mc:Fallback>
      <p:transition>
        <p:dissolv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E3732A0-3221-4335-B8D0-DC2665C44A5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68" t="12494" r="23500"/>
          <a:stretch/>
        </p:blipFill>
        <p:spPr>
          <a:xfrm>
            <a:off x="542004" y="965080"/>
            <a:ext cx="7242472" cy="485502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CC5A04E-984B-41A8-AD3F-B71F31DEC867}"/>
              </a:ext>
            </a:extLst>
          </p:cNvPr>
          <p:cNvSpPr/>
          <p:nvPr/>
        </p:nvSpPr>
        <p:spPr>
          <a:xfrm>
            <a:off x="542004" y="152835"/>
            <a:ext cx="101732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0" hangingPunct="0"/>
            <a:r>
              <a:rPr lang="en-US" sz="3200" b="1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0033CC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Challenge: </a:t>
            </a:r>
            <a:r>
              <a:rPr lang="en-US" sz="2800" b="1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0033CC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Climate Change and Pests </a:t>
            </a:r>
            <a:endParaRPr lang="en-US" sz="2800" b="1" dirty="0">
              <a:solidFill>
                <a:srgbClr val="00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16A94D6-6984-4A21-8055-EC51668F9E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4911" y="3307253"/>
            <a:ext cx="2028333" cy="91305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2C41454-879F-4303-9177-859080DB79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7771" y="2664378"/>
            <a:ext cx="2204389" cy="224552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3A628DC-7DEB-42AD-A4C2-9D23F13111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2670" y="689872"/>
            <a:ext cx="2748202" cy="56227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9F923C84-689F-4B09-A7B5-884C53CFB977}"/>
              </a:ext>
            </a:extLst>
          </p:cNvPr>
          <p:cNvSpPr/>
          <p:nvPr/>
        </p:nvSpPr>
        <p:spPr>
          <a:xfrm>
            <a:off x="113554" y="6261411"/>
            <a:ext cx="85762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Economic Contributions of the Florida Citrus Industry in 2015-16 Univ. of Florida</a:t>
            </a:r>
          </a:p>
        </p:txBody>
      </p:sp>
      <p:sp>
        <p:nvSpPr>
          <p:cNvPr id="16" name="Star: 5 Points 15">
            <a:extLst>
              <a:ext uri="{FF2B5EF4-FFF2-40B4-BE49-F238E27FC236}">
                <a16:creationId xmlns:a16="http://schemas.microsoft.com/office/drawing/2014/main" id="{A1B2A992-2FA2-46DF-B7AA-FCBDE40BDB98}"/>
              </a:ext>
            </a:extLst>
          </p:cNvPr>
          <p:cNvSpPr/>
          <p:nvPr/>
        </p:nvSpPr>
        <p:spPr>
          <a:xfrm>
            <a:off x="2238587" y="1538280"/>
            <a:ext cx="825177" cy="810915"/>
          </a:xfrm>
          <a:prstGeom prst="star5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Star: 5 Points 16">
            <a:extLst>
              <a:ext uri="{FF2B5EF4-FFF2-40B4-BE49-F238E27FC236}">
                <a16:creationId xmlns:a16="http://schemas.microsoft.com/office/drawing/2014/main" id="{9F6ADA8A-C235-49C3-B1F4-7E474957DDDD}"/>
              </a:ext>
            </a:extLst>
          </p:cNvPr>
          <p:cNvSpPr/>
          <p:nvPr/>
        </p:nvSpPr>
        <p:spPr>
          <a:xfrm>
            <a:off x="6913244" y="2808969"/>
            <a:ext cx="825177" cy="810915"/>
          </a:xfrm>
          <a:prstGeom prst="star5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2CC7A01-0611-4F1E-9862-9AD62760F071}"/>
              </a:ext>
            </a:extLst>
          </p:cNvPr>
          <p:cNvSpPr txBox="1"/>
          <p:nvPr/>
        </p:nvSpPr>
        <p:spPr>
          <a:xfrm>
            <a:off x="719959" y="5682804"/>
            <a:ext cx="701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Florida Orange: 50% Revenue Decrease Due to HLB</a:t>
            </a:r>
          </a:p>
        </p:txBody>
      </p:sp>
    </p:spTree>
    <p:extLst>
      <p:ext uri="{BB962C8B-B14F-4D97-AF65-F5344CB8AC3E}">
        <p14:creationId xmlns:p14="http://schemas.microsoft.com/office/powerpoint/2010/main" val="3558734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dissolve/>
      </p:transition>
    </mc:Choice>
    <mc:Fallback>
      <p:transition>
        <p:dissolv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AE0C6E9-A4B9-4D5D-917F-619729F84E1F}"/>
              </a:ext>
            </a:extLst>
          </p:cNvPr>
          <p:cNvSpPr txBox="1"/>
          <p:nvPr/>
        </p:nvSpPr>
        <p:spPr>
          <a:xfrm>
            <a:off x="368856" y="5310786"/>
            <a:ext cx="86047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33CC"/>
                </a:solidFill>
              </a:rPr>
              <a:t>More Productive, Less Water Use, Zero Emission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33CC"/>
                </a:solidFill>
              </a:rPr>
              <a:t>Autonomous: Controlled Water Stress Enhances the Quality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FF0000"/>
                </a:solidFill>
              </a:rPr>
              <a:t>High Quality Data Accumulated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BECEEAC-11D8-4F26-999B-3E0E4E48635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187" b="15113"/>
          <a:stretch/>
        </p:blipFill>
        <p:spPr>
          <a:xfrm>
            <a:off x="95586" y="908837"/>
            <a:ext cx="8433706" cy="423072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2888CD3F-51CE-43C2-87A3-2FC5C6D52885}"/>
              </a:ext>
            </a:extLst>
          </p:cNvPr>
          <p:cNvSpPr/>
          <p:nvPr/>
        </p:nvSpPr>
        <p:spPr>
          <a:xfrm>
            <a:off x="184652" y="152835"/>
            <a:ext cx="119117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0" hangingPunct="0"/>
            <a:r>
              <a:rPr lang="en-US" sz="3200" b="1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0033CC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If we can listen to what plants are speaking to us…</a:t>
            </a:r>
            <a:endParaRPr lang="en-US" sz="3200" b="1" dirty="0">
              <a:solidFill>
                <a:srgbClr val="00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AF1AA7D-D679-4837-92CC-E07DFD490A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52769" y="6255150"/>
            <a:ext cx="1876322" cy="459463"/>
          </a:xfrm>
          <a:prstGeom prst="rect">
            <a:avLst/>
          </a:prstGeom>
        </p:spPr>
      </p:pic>
      <p:pic>
        <p:nvPicPr>
          <p:cNvPr id="8" name="Picture 2" descr="Image result for happy farmer orange">
            <a:extLst>
              <a:ext uri="{FF2B5EF4-FFF2-40B4-BE49-F238E27FC236}">
                <a16:creationId xmlns:a16="http://schemas.microsoft.com/office/drawing/2014/main" id="{CB547AC8-9B3E-4F05-A8C5-4D8ECA4097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4" b="47308"/>
          <a:stretch/>
        </p:blipFill>
        <p:spPr bwMode="auto">
          <a:xfrm>
            <a:off x="8415855" y="3862610"/>
            <a:ext cx="3407289" cy="20130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BE82FB17-82D9-47FA-B6D0-526EFF50201D}"/>
              </a:ext>
            </a:extLst>
          </p:cNvPr>
          <p:cNvGrpSpPr/>
          <p:nvPr/>
        </p:nvGrpSpPr>
        <p:grpSpPr>
          <a:xfrm>
            <a:off x="8426788" y="1117053"/>
            <a:ext cx="3396355" cy="2431879"/>
            <a:chOff x="8269023" y="1294154"/>
            <a:chExt cx="3119024" cy="2202225"/>
          </a:xfrm>
        </p:grpSpPr>
        <p:pic>
          <p:nvPicPr>
            <p:cNvPr id="7" name="Picture 6" descr="Image result for vineyard happy farmer">
              <a:extLst>
                <a:ext uri="{FF2B5EF4-FFF2-40B4-BE49-F238E27FC236}">
                  <a16:creationId xmlns:a16="http://schemas.microsoft.com/office/drawing/2014/main" id="{BB5D2749-9D2F-451E-B6F2-042B17B1313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269023" y="1294154"/>
              <a:ext cx="2289042" cy="22022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9BB63275-6D32-4E2F-99EA-2848CBAE132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229739" y="1313793"/>
              <a:ext cx="1158308" cy="216937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  <p:extLst>
      <p:ext uri="{BB962C8B-B14F-4D97-AF65-F5344CB8AC3E}">
        <p14:creationId xmlns:p14="http://schemas.microsoft.com/office/powerpoint/2010/main" val="1081488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dissolve/>
      </p:transition>
    </mc:Choice>
    <mc:Fallback>
      <p:transition>
        <p:dissolv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plantation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10" end="94.3124"/>
                </p14:media>
              </p:ext>
            </p:extLst>
          </p:nvPr>
        </p:nvPicPr>
        <p:blipFill rotWithShape="1">
          <a:blip r:embed="rId4"/>
          <a:srcRect l="21736" t="16127" r="37385" b="28849"/>
          <a:stretch>
            <a:fillRect/>
          </a:stretch>
        </p:blipFill>
        <p:spPr>
          <a:xfrm>
            <a:off x="7468896" y="1725435"/>
            <a:ext cx="4510124" cy="311099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880" y="5307641"/>
            <a:ext cx="11328619" cy="115733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9782" y="5103593"/>
            <a:ext cx="426122" cy="418547"/>
          </a:xfrm>
          <a:prstGeom prst="rect">
            <a:avLst/>
          </a:prstGeom>
        </p:spPr>
      </p:pic>
      <p:pic>
        <p:nvPicPr>
          <p:cNvPr id="6" name="Picture 2" descr="Image result for rain weather symbol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807" y="5112997"/>
            <a:ext cx="458318" cy="458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16321" y="5103593"/>
            <a:ext cx="430779" cy="433547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808422" y="2165720"/>
            <a:ext cx="5392971" cy="2670713"/>
            <a:chOff x="974677" y="1964222"/>
            <a:chExt cx="5392971" cy="2670713"/>
          </a:xfrm>
        </p:grpSpPr>
        <p:pic>
          <p:nvPicPr>
            <p:cNvPr id="23" name="그림 69"/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677" y="1964222"/>
              <a:ext cx="5219639" cy="2670713"/>
            </a:xfrm>
            <a:prstGeom prst="rect">
              <a:avLst/>
            </a:prstGeom>
          </p:spPr>
        </p:pic>
        <p:sp>
          <p:nvSpPr>
            <p:cNvPr id="24" name="타원 70"/>
            <p:cNvSpPr/>
            <p:nvPr/>
          </p:nvSpPr>
          <p:spPr>
            <a:xfrm>
              <a:off x="5196637" y="2266503"/>
              <a:ext cx="840230" cy="82376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599188" y="2356123"/>
              <a:ext cx="9581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bg1">
                      <a:lumMod val="95000"/>
                    </a:schemeClr>
                  </a:solidFill>
                  <a:effectLst>
                    <a:glow rad="139700">
                      <a:schemeClr val="accent2">
                        <a:satMod val="175000"/>
                        <a:alpha val="40000"/>
                      </a:schemeClr>
                    </a:glo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Weather</a:t>
              </a:r>
              <a:endParaRPr lang="ko-KR" altLang="en-US" sz="1400" b="1" dirty="0">
                <a:solidFill>
                  <a:schemeClr val="bg1">
                    <a:lumMod val="95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825372" y="3428393"/>
              <a:ext cx="128808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bg1">
                      <a:lumMod val="95000"/>
                    </a:schemeClr>
                  </a:solidFill>
                  <a:effectLst>
                    <a:glow rad="139700">
                      <a:schemeClr val="accent2">
                        <a:satMod val="175000"/>
                        <a:alpha val="40000"/>
                      </a:schemeClr>
                    </a:glo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Environment</a:t>
              </a:r>
              <a:endParaRPr lang="ko-KR" altLang="en-US" sz="1400" b="1" dirty="0">
                <a:solidFill>
                  <a:schemeClr val="bg1">
                    <a:lumMod val="95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465779" y="2951917"/>
              <a:ext cx="95819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bg1">
                      <a:lumMod val="95000"/>
                    </a:schemeClr>
                  </a:solidFill>
                  <a:effectLst>
                    <a:glow rad="139700">
                      <a:schemeClr val="accent2">
                        <a:satMod val="175000"/>
                        <a:alpha val="40000"/>
                      </a:schemeClr>
                    </a:glo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Temp/</a:t>
              </a:r>
            </a:p>
            <a:p>
              <a:pPr algn="ctr"/>
              <a:r>
                <a:rPr lang="en-US" altLang="ko-KR" sz="1400" b="1" dirty="0">
                  <a:solidFill>
                    <a:schemeClr val="bg1">
                      <a:lumMod val="95000"/>
                    </a:schemeClr>
                  </a:solidFill>
                  <a:effectLst>
                    <a:glow rad="139700">
                      <a:schemeClr val="accent2">
                        <a:satMod val="175000"/>
                        <a:alpha val="40000"/>
                      </a:schemeClr>
                    </a:glo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Humidity</a:t>
              </a:r>
              <a:endParaRPr lang="ko-KR" altLang="en-US" sz="1400" b="1" dirty="0">
                <a:solidFill>
                  <a:schemeClr val="bg1">
                    <a:lumMod val="95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854218" y="4304557"/>
              <a:ext cx="92020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bg1">
                      <a:lumMod val="95000"/>
                    </a:schemeClr>
                  </a:solidFill>
                  <a:effectLst>
                    <a:glow rad="139700">
                      <a:schemeClr val="accent2">
                        <a:satMod val="175000"/>
                        <a:alpha val="40000"/>
                      </a:schemeClr>
                    </a:glo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Heating</a:t>
              </a:r>
              <a:endParaRPr lang="ko-KR" altLang="en-US" sz="1400" b="1" dirty="0">
                <a:solidFill>
                  <a:schemeClr val="bg1">
                    <a:lumMod val="95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626379" y="4304557"/>
              <a:ext cx="82040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bg1">
                      <a:lumMod val="95000"/>
                    </a:schemeClr>
                  </a:solidFill>
                  <a:effectLst>
                    <a:glow rad="139700">
                      <a:schemeClr val="accent2">
                        <a:satMod val="175000"/>
                        <a:alpha val="40000"/>
                      </a:schemeClr>
                    </a:glo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Soil</a:t>
              </a:r>
              <a:endParaRPr lang="ko-KR" altLang="en-US" sz="1400" b="1" dirty="0">
                <a:solidFill>
                  <a:schemeClr val="bg1">
                    <a:lumMod val="95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411961" y="4284749"/>
              <a:ext cx="97200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bg1">
                      <a:lumMod val="95000"/>
                    </a:schemeClr>
                  </a:solidFill>
                  <a:effectLst>
                    <a:glow rad="139700">
                      <a:schemeClr val="accent2">
                        <a:satMod val="175000"/>
                        <a:alpha val="40000"/>
                      </a:schemeClr>
                    </a:glo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Irrigation</a:t>
              </a:r>
              <a:endParaRPr lang="ko-KR" altLang="en-US" sz="1400" b="1" dirty="0">
                <a:solidFill>
                  <a:schemeClr val="bg1">
                    <a:lumMod val="95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266238" y="4304557"/>
              <a:ext cx="10547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bg1">
                      <a:lumMod val="95000"/>
                    </a:schemeClr>
                  </a:solidFill>
                  <a:effectLst>
                    <a:glow rad="139700">
                      <a:schemeClr val="accent2">
                        <a:satMod val="175000"/>
                        <a:alpha val="40000"/>
                      </a:schemeClr>
                    </a:glo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Moisture</a:t>
              </a:r>
              <a:endParaRPr lang="ko-KR" altLang="en-US" sz="1400" b="1" dirty="0">
                <a:solidFill>
                  <a:schemeClr val="bg1">
                    <a:lumMod val="95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952125" y="2661906"/>
              <a:ext cx="141552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bg1"/>
                  </a:solidFill>
                  <a:effectLst>
                    <a:glow rad="101600">
                      <a:schemeClr val="accent2">
                        <a:satMod val="175000"/>
                        <a:alpha val="40000"/>
                      </a:schemeClr>
                    </a:glo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Facility</a:t>
              </a:r>
            </a:p>
            <a:p>
              <a:pPr algn="ctr"/>
              <a:r>
                <a:rPr lang="en-US" altLang="ko-KR" sz="1400" b="1" dirty="0">
                  <a:solidFill>
                    <a:schemeClr val="bg1"/>
                  </a:solidFill>
                  <a:effectLst>
                    <a:glow rad="101600">
                      <a:schemeClr val="accent2">
                        <a:satMod val="175000"/>
                        <a:alpha val="40000"/>
                      </a:schemeClr>
                    </a:glo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Control</a:t>
              </a:r>
              <a:endParaRPr lang="ko-KR" altLang="en-US" sz="1400" b="1" dirty="0"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8" name="Picture 2" descr="http://www.machine-controller.com/uploadfile/201503/03/3d918188f7d229a3ce24fc0420f17459_thumb.png"/>
            <p:cNvPicPr>
              <a:picLocks noChangeAspect="1" noChangeArrowheads="1"/>
            </p:cNvPicPr>
            <p:nvPr/>
          </p:nvPicPr>
          <p:blipFill rotWithShape="1">
            <a:blip r:embed="rId10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99" t="11061" r="6752" b="9881"/>
            <a:stretch/>
          </p:blipFill>
          <p:spPr bwMode="auto">
            <a:xfrm>
              <a:off x="5359943" y="2415559"/>
              <a:ext cx="525077" cy="3050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2" name="Group 51"/>
          <p:cNvGrpSpPr/>
          <p:nvPr/>
        </p:nvGrpSpPr>
        <p:grpSpPr>
          <a:xfrm>
            <a:off x="241174" y="929432"/>
            <a:ext cx="6263540" cy="1951610"/>
            <a:chOff x="533578" y="957063"/>
            <a:chExt cx="6263540" cy="1951610"/>
          </a:xfrm>
        </p:grpSpPr>
        <p:grpSp>
          <p:nvGrpSpPr>
            <p:cNvPr id="53" name="그룹 65"/>
            <p:cNvGrpSpPr/>
            <p:nvPr/>
          </p:nvGrpSpPr>
          <p:grpSpPr>
            <a:xfrm>
              <a:off x="4461625" y="1875871"/>
              <a:ext cx="814457" cy="760931"/>
              <a:chOff x="5825269" y="2509446"/>
              <a:chExt cx="885295" cy="847755"/>
            </a:xfrm>
          </p:grpSpPr>
          <p:sp>
            <p:nvSpPr>
              <p:cNvPr id="76" name="타원 66"/>
              <p:cNvSpPr/>
              <p:nvPr/>
            </p:nvSpPr>
            <p:spPr>
              <a:xfrm>
                <a:off x="5836340" y="2521914"/>
                <a:ext cx="835287" cy="835287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77" name="Picture 8" descr="http://findicons.com/files/icons/1580/devine_icons_part_2/128/my_computer.png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81983" y="2509446"/>
                <a:ext cx="571868" cy="57186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8" name="TextBox 77"/>
              <p:cNvSpPr txBox="1"/>
              <p:nvPr/>
            </p:nvSpPr>
            <p:spPr>
              <a:xfrm>
                <a:off x="5825269" y="2983365"/>
                <a:ext cx="885295" cy="3428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14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PC</a:t>
                </a:r>
                <a:endParaRPr lang="ko-KR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4" name="그룹 45"/>
            <p:cNvGrpSpPr/>
            <p:nvPr/>
          </p:nvGrpSpPr>
          <p:grpSpPr>
            <a:xfrm>
              <a:off x="5442527" y="1110356"/>
              <a:ext cx="1354591" cy="1455753"/>
              <a:chOff x="5751527" y="2060949"/>
              <a:chExt cx="1483988" cy="1626694"/>
            </a:xfrm>
          </p:grpSpPr>
          <p:pic>
            <p:nvPicPr>
              <p:cNvPr id="74" name="Picture 10" descr="http://www.pngall.com/wp-content/uploads/2016/04/Cloud-Server-PNG-Clipart.png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51527" y="2060949"/>
                <a:ext cx="1483988" cy="117918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5" name="TextBox 74"/>
              <p:cNvSpPr txBox="1"/>
              <p:nvPr/>
            </p:nvSpPr>
            <p:spPr>
              <a:xfrm>
                <a:off x="5828457" y="3102984"/>
                <a:ext cx="1213946" cy="5846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14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Data/</a:t>
                </a:r>
              </a:p>
              <a:p>
                <a:pPr algn="ctr"/>
                <a:r>
                  <a:rPr lang="en-US" altLang="ko-KR" sz="14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Server</a:t>
                </a:r>
              </a:p>
            </p:txBody>
          </p:sp>
        </p:grpSp>
        <p:grpSp>
          <p:nvGrpSpPr>
            <p:cNvPr id="55" name="그룹 46"/>
            <p:cNvGrpSpPr/>
            <p:nvPr/>
          </p:nvGrpSpPr>
          <p:grpSpPr>
            <a:xfrm>
              <a:off x="533578" y="1498225"/>
              <a:ext cx="1226897" cy="1410448"/>
              <a:chOff x="482934" y="2583630"/>
              <a:chExt cx="1344096" cy="1576069"/>
            </a:xfrm>
          </p:grpSpPr>
          <p:sp>
            <p:nvSpPr>
              <p:cNvPr id="72" name="타원 51"/>
              <p:cNvSpPr/>
              <p:nvPr/>
            </p:nvSpPr>
            <p:spPr>
              <a:xfrm>
                <a:off x="682148" y="2583630"/>
                <a:ext cx="945668" cy="945666"/>
              </a:xfrm>
              <a:prstGeom prst="ellipse">
                <a:avLst/>
              </a:prstGeom>
              <a:blipFill>
                <a:blip r:embed="rId13"/>
                <a:stretch>
                  <a:fillRect/>
                </a:stretch>
              </a:blipFill>
              <a:ln w="381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3" name="TextBox 72"/>
              <p:cNvSpPr txBox="1"/>
              <p:nvPr/>
            </p:nvSpPr>
            <p:spPr>
              <a:xfrm>
                <a:off x="482934" y="3575040"/>
                <a:ext cx="1344096" cy="5846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14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Monitoring/</a:t>
                </a:r>
              </a:p>
              <a:p>
                <a:pPr algn="ctr"/>
                <a:r>
                  <a:rPr lang="en-US" altLang="ko-KR" sz="14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Control</a:t>
                </a:r>
              </a:p>
            </p:txBody>
          </p:sp>
        </p:grpSp>
        <p:cxnSp>
          <p:nvCxnSpPr>
            <p:cNvPr id="56" name="직선 연결선 47"/>
            <p:cNvCxnSpPr>
              <a:endCxn id="76" idx="5"/>
            </p:cNvCxnSpPr>
            <p:nvPr/>
          </p:nvCxnSpPr>
          <p:spPr>
            <a:xfrm flipH="1" flipV="1">
              <a:off x="5127723" y="2527005"/>
              <a:ext cx="379171" cy="197359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7" name="Picture 6" descr="http://whitelightgrp.com/wp-content/uploads/Cloud-Solutions-Icon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3763" y="957063"/>
              <a:ext cx="1466015" cy="1006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8" name="TextBox 57"/>
            <p:cNvSpPr txBox="1"/>
            <p:nvPr/>
          </p:nvSpPr>
          <p:spPr>
            <a:xfrm>
              <a:off x="2423321" y="1911850"/>
              <a:ext cx="122689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Internet/</a:t>
              </a:r>
            </a:p>
            <a:p>
              <a:pPr algn="ctr"/>
              <a:r>
                <a:rPr lang="en-US" altLang="ko-K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Cloud</a:t>
              </a:r>
            </a:p>
          </p:txBody>
        </p:sp>
        <p:pic>
          <p:nvPicPr>
            <p:cNvPr id="59" name="Picture 8" descr="http://vignette3.wikia.nocookie.net/blogging/images/7/7a/Internet-web-browser.png/revision/latest?cb=20070405095939&amp;path-prefix=en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85031" y="1333260"/>
              <a:ext cx="514051" cy="5039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0" name="그룹 32"/>
            <p:cNvGrpSpPr/>
            <p:nvPr/>
          </p:nvGrpSpPr>
          <p:grpSpPr>
            <a:xfrm rot="18817244">
              <a:off x="1680109" y="1580230"/>
              <a:ext cx="611867" cy="401713"/>
              <a:chOff x="113651" y="1972641"/>
              <a:chExt cx="1417547" cy="677273"/>
            </a:xfrm>
          </p:grpSpPr>
          <p:pic>
            <p:nvPicPr>
              <p:cNvPr id="69" name="Picture 4" descr="http://www.temple-street-night-market.hk/gallery/images/arrow-left-icon.png"/>
              <p:cNvPicPr>
                <a:picLocks noChangeAspect="1" noChangeArrowheads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900000">
                <a:off x="113651" y="1972641"/>
                <a:ext cx="414030" cy="41403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0" name="Picture 4" descr="http://www.temple-street-night-market.hk/gallery/images/arrow-left-icon.png"/>
              <p:cNvPicPr>
                <a:picLocks noChangeAspect="1" noChangeArrowheads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1700000">
                <a:off x="1117170" y="2235881"/>
                <a:ext cx="414028" cy="41403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1" name="직사각형 43"/>
              <p:cNvSpPr/>
              <p:nvPr/>
            </p:nvSpPr>
            <p:spPr>
              <a:xfrm rot="900000">
                <a:off x="525288" y="2262948"/>
                <a:ext cx="585470" cy="100798"/>
              </a:xfrm>
              <a:prstGeom prst="rect">
                <a:avLst/>
              </a:prstGeom>
              <a:solidFill>
                <a:srgbClr val="2D8CC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1" name="그룹 33"/>
            <p:cNvGrpSpPr/>
            <p:nvPr/>
          </p:nvGrpSpPr>
          <p:grpSpPr>
            <a:xfrm>
              <a:off x="3895236" y="1385836"/>
              <a:ext cx="1520269" cy="248398"/>
              <a:chOff x="368115" y="2171041"/>
              <a:chExt cx="2664758" cy="418792"/>
            </a:xfrm>
          </p:grpSpPr>
          <p:pic>
            <p:nvPicPr>
              <p:cNvPr id="66" name="Picture 4" descr="http://www.temple-street-night-market.hk/gallery/images/arrow-left-icon.png"/>
              <p:cNvPicPr>
                <a:picLocks noChangeAspect="1" noChangeArrowheads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8115" y="2171041"/>
                <a:ext cx="414030" cy="41402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7" name="Picture 4" descr="http://www.temple-street-night-market.hk/gallery/images/arrow-left-icon.png"/>
              <p:cNvPicPr>
                <a:picLocks noChangeAspect="1" noChangeArrowheads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0800000">
                <a:off x="2618843" y="2175804"/>
                <a:ext cx="414030" cy="41402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8" name="직사각형 40"/>
              <p:cNvSpPr/>
              <p:nvPr/>
            </p:nvSpPr>
            <p:spPr>
              <a:xfrm>
                <a:off x="807909" y="2331297"/>
                <a:ext cx="1787982" cy="100801"/>
              </a:xfrm>
              <a:prstGeom prst="rect">
                <a:avLst/>
              </a:prstGeom>
              <a:solidFill>
                <a:srgbClr val="2D8CC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2" name="그룹 34"/>
            <p:cNvGrpSpPr/>
            <p:nvPr/>
          </p:nvGrpSpPr>
          <p:grpSpPr>
            <a:xfrm rot="1361875">
              <a:off x="3800619" y="1786972"/>
              <a:ext cx="734686" cy="248492"/>
              <a:chOff x="683568" y="2171041"/>
              <a:chExt cx="1287772" cy="418953"/>
            </a:xfrm>
          </p:grpSpPr>
          <p:pic>
            <p:nvPicPr>
              <p:cNvPr id="63" name="Picture 4" descr="http://www.temple-street-night-market.hk/gallery/images/arrow-left-icon.png"/>
              <p:cNvPicPr>
                <a:picLocks noChangeAspect="1" noChangeArrowheads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3568" y="2171041"/>
                <a:ext cx="414030" cy="41403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4" name="Picture 4" descr="http://www.temple-street-night-market.hk/gallery/images/arrow-left-icon.png"/>
              <p:cNvPicPr>
                <a:picLocks noChangeAspect="1" noChangeArrowheads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0800000">
                <a:off x="1557311" y="2175965"/>
                <a:ext cx="414029" cy="41402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5" name="직사각형 37"/>
              <p:cNvSpPr/>
              <p:nvPr/>
            </p:nvSpPr>
            <p:spPr>
              <a:xfrm>
                <a:off x="1118120" y="2332524"/>
                <a:ext cx="430175" cy="100801"/>
              </a:xfrm>
              <a:prstGeom prst="rect">
                <a:avLst/>
              </a:prstGeom>
              <a:solidFill>
                <a:srgbClr val="2D8CC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pic>
        <p:nvPicPr>
          <p:cNvPr id="1026" name="Picture 2" descr="Vector Illustration Of Tomatoes"/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93" r="21019" b="15103"/>
          <a:stretch/>
        </p:blipFill>
        <p:spPr bwMode="auto">
          <a:xfrm>
            <a:off x="3975482" y="3591441"/>
            <a:ext cx="684197" cy="1167092"/>
          </a:xfrm>
          <a:prstGeom prst="rect">
            <a:avLst/>
          </a:prstGeom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3960202" y="4791658"/>
            <a:ext cx="14999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Physiology</a:t>
            </a:r>
            <a:endParaRPr lang="ko-KR" altLang="en-US" b="1" dirty="0"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3" name="Group 82"/>
          <p:cNvGrpSpPr/>
          <p:nvPr/>
        </p:nvGrpSpPr>
        <p:grpSpPr>
          <a:xfrm>
            <a:off x="4301836" y="1725435"/>
            <a:ext cx="3191608" cy="3110998"/>
            <a:chOff x="4301836" y="1935636"/>
            <a:chExt cx="3191608" cy="3110998"/>
          </a:xfrm>
        </p:grpSpPr>
        <p:grpSp>
          <p:nvGrpSpPr>
            <p:cNvPr id="82" name="Group 81"/>
            <p:cNvGrpSpPr/>
            <p:nvPr/>
          </p:nvGrpSpPr>
          <p:grpSpPr>
            <a:xfrm>
              <a:off x="4301836" y="1935636"/>
              <a:ext cx="3191608" cy="3110998"/>
              <a:chOff x="4301836" y="1935636"/>
              <a:chExt cx="3191608" cy="3110998"/>
            </a:xfrm>
          </p:grpSpPr>
          <p:cxnSp>
            <p:nvCxnSpPr>
              <p:cNvPr id="27" name="Straight Connector 26"/>
              <p:cNvCxnSpPr/>
              <p:nvPr/>
            </p:nvCxnSpPr>
            <p:spPr>
              <a:xfrm flipV="1">
                <a:off x="4301836" y="1935636"/>
                <a:ext cx="3167060" cy="2303855"/>
              </a:xfrm>
              <a:prstGeom prst="line">
                <a:avLst/>
              </a:prstGeom>
              <a:ln w="19050"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>
                <a:off x="4363769" y="4331385"/>
                <a:ext cx="3129675" cy="715249"/>
              </a:xfrm>
              <a:prstGeom prst="line">
                <a:avLst/>
              </a:prstGeom>
              <a:ln w="19050"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4" name="TextBox 83"/>
            <p:cNvSpPr txBox="1"/>
            <p:nvPr/>
          </p:nvSpPr>
          <p:spPr>
            <a:xfrm>
              <a:off x="5872640" y="3523731"/>
              <a:ext cx="15623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b="1" dirty="0">
                  <a:solidFill>
                    <a:srgbClr val="FF0000"/>
                  </a:solidFill>
                  <a:effectLst>
                    <a:glow rad="139700">
                      <a:schemeClr val="accent2">
                        <a:satMod val="175000"/>
                        <a:alpha val="40000"/>
                      </a:schemeClr>
                    </a:glo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Key</a:t>
              </a:r>
            </a:p>
            <a:p>
              <a:pPr algn="ctr"/>
              <a:r>
                <a:rPr lang="en-US" altLang="ko-KR" b="1" dirty="0">
                  <a:solidFill>
                    <a:srgbClr val="FF0000"/>
                  </a:solidFill>
                  <a:effectLst>
                    <a:glow rad="139700">
                      <a:schemeClr val="accent2">
                        <a:satMod val="175000"/>
                        <a:alpha val="40000"/>
                      </a:schemeClr>
                    </a:glo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Technology</a:t>
              </a:r>
              <a:endParaRPr lang="ko-KR" altLang="en-US" b="1" dirty="0">
                <a:solidFill>
                  <a:srgbClr val="FF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88" name="Rectangle 87"/>
          <p:cNvSpPr/>
          <p:nvPr/>
        </p:nvSpPr>
        <p:spPr>
          <a:xfrm>
            <a:off x="222108" y="286788"/>
            <a:ext cx="105430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0033CC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Minimally Invasive Sensing of Plant’s Internal States</a:t>
            </a:r>
            <a:endParaRPr lang="en-US" sz="2800" b="1" dirty="0">
              <a:solidFill>
                <a:srgbClr val="00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9" name="Picture 78">
            <a:extLst>
              <a:ext uri="{FF2B5EF4-FFF2-40B4-BE49-F238E27FC236}">
                <a16:creationId xmlns:a16="http://schemas.microsoft.com/office/drawing/2014/main" id="{885DB384-ABF7-4937-B706-31D54E5ED320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0173790" y="121501"/>
            <a:ext cx="1876322" cy="459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184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dissolve/>
      </p:transition>
    </mc:Choice>
    <mc:Fallback>
      <p:transition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250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5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3005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255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3505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 showWhenStopped="0">
                <p:cTn id="40" repeatCount="indefinite" fill="remove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FD18BE6-1287-4896-9654-A14EB0D315F7}"/>
              </a:ext>
            </a:extLst>
          </p:cNvPr>
          <p:cNvSpPr/>
          <p:nvPr/>
        </p:nvSpPr>
        <p:spPr>
          <a:xfrm>
            <a:off x="345671" y="363920"/>
            <a:ext cx="105430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err="1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0033CC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Microsensing</a:t>
            </a:r>
            <a:r>
              <a:rPr lang="en-US" sz="2800" b="1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0033CC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 enabled by Silicon Manufacturing Technology</a:t>
            </a:r>
            <a:endParaRPr lang="en-US" sz="2800" b="1" dirty="0">
              <a:solidFill>
                <a:srgbClr val="00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78E561-DF1F-4CC8-A1C9-13FC919EBE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52769" y="6255150"/>
            <a:ext cx="1876322" cy="45946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919859B-CF96-4B19-9039-E82A03CBAD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5091" y="1198179"/>
            <a:ext cx="3140071" cy="23388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B0A9D77-3AFE-4E32-92BF-F53C2C9BA89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77"/>
          <a:stretch/>
        </p:blipFill>
        <p:spPr>
          <a:xfrm>
            <a:off x="7530661" y="3778144"/>
            <a:ext cx="3144501" cy="238289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AE04537-6767-42FC-8D64-D32AECDDC2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3962" y="1023041"/>
            <a:ext cx="6353014" cy="5185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07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dissolve/>
      </p:transition>
    </mc:Choice>
    <mc:Fallback>
      <p:transition>
        <p:dissolv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0662" y="1222522"/>
            <a:ext cx="8113986" cy="4782159"/>
          </a:xfrm>
          <a:prstGeom prst="rect">
            <a:avLst/>
          </a:prstGeom>
        </p:spPr>
      </p:pic>
      <p:sp>
        <p:nvSpPr>
          <p:cNvPr id="48" name="Rectangle 47"/>
          <p:cNvSpPr/>
          <p:nvPr/>
        </p:nvSpPr>
        <p:spPr>
          <a:xfrm>
            <a:off x="651496" y="322454"/>
            <a:ext cx="115405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0033CC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World’s First Feedback Control with Massive Array of Sensors</a:t>
            </a:r>
          </a:p>
          <a:p>
            <a:r>
              <a:rPr lang="en-US" sz="2400" b="1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0033CC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Zero Emission and 30% Productivity Increase / Prediction Model</a:t>
            </a:r>
            <a:endParaRPr lang="en-US" sz="2400" b="1" dirty="0">
              <a:solidFill>
                <a:srgbClr val="00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EEAF2CB-7564-4863-8883-90374FD7B8F0}"/>
              </a:ext>
            </a:extLst>
          </p:cNvPr>
          <p:cNvGrpSpPr/>
          <p:nvPr/>
        </p:nvGrpSpPr>
        <p:grpSpPr>
          <a:xfrm>
            <a:off x="1073990" y="1228275"/>
            <a:ext cx="2478505" cy="3078807"/>
            <a:chOff x="227894" y="578554"/>
            <a:chExt cx="4260851" cy="5681134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C1D7008-E856-44C6-BECB-62B98F6AE9B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894" y="578554"/>
              <a:ext cx="4260851" cy="568113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60C0A407-FAB2-4EB9-8635-9A08189A6BFC}"/>
                </a:ext>
              </a:extLst>
            </p:cNvPr>
            <p:cNvSpPr/>
            <p:nvPr/>
          </p:nvSpPr>
          <p:spPr>
            <a:xfrm>
              <a:off x="2669822" y="5079999"/>
              <a:ext cx="1179689" cy="1179689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BBD25B65-4F33-46C4-A783-9434E3F536E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025" y="4376153"/>
            <a:ext cx="2811637" cy="2108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BB8875B-C2BE-48CB-A4A9-1641C9A5E14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52769" y="6255150"/>
            <a:ext cx="1876322" cy="459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12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dissolve/>
      </p:transition>
    </mc:Choice>
    <mc:Fallback>
      <p:transition>
        <p:dissolv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23" b="27926"/>
          <a:stretch/>
        </p:blipFill>
        <p:spPr>
          <a:xfrm>
            <a:off x="452003" y="4220700"/>
            <a:ext cx="11317715" cy="2149038"/>
          </a:xfrm>
          <a:prstGeom prst="rect">
            <a:avLst/>
          </a:prstGeom>
        </p:spPr>
      </p:pic>
      <p:pic>
        <p:nvPicPr>
          <p:cNvPr id="4" name="Picture 2" descr="Image result for blinking arrow 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293614" y="5134497"/>
            <a:ext cx="600566" cy="40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47224" y="802318"/>
            <a:ext cx="2718622" cy="368766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IMG-605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004644" y="851025"/>
            <a:ext cx="2052901" cy="3649602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8410FE3-66C8-446B-B2D0-3AB2C122554E}"/>
              </a:ext>
            </a:extLst>
          </p:cNvPr>
          <p:cNvSpPr/>
          <p:nvPr/>
        </p:nvSpPr>
        <p:spPr>
          <a:xfrm>
            <a:off x="651496" y="322454"/>
            <a:ext cx="11540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dirty="0">
                <a:ln>
                  <a:solidFill>
                    <a:srgbClr val="5B9BD5">
                      <a:alpha val="0"/>
                    </a:srgbClr>
                  </a:solidFill>
                </a:ln>
                <a:solidFill>
                  <a:srgbClr val="0033CC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</a:rPr>
              <a:t>Early Detection of Pest Infestation on Date Palm</a:t>
            </a:r>
            <a:endParaRPr lang="en-US" sz="2400" b="1" dirty="0">
              <a:solidFill>
                <a:srgbClr val="00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637021E-D0C7-4526-AB2B-718A16C8861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52769" y="6255150"/>
            <a:ext cx="1876322" cy="459463"/>
          </a:xfrm>
          <a:prstGeom prst="rect">
            <a:avLst/>
          </a:prstGeom>
        </p:spPr>
      </p:pic>
      <p:pic>
        <p:nvPicPr>
          <p:cNvPr id="12" name="Picture 4" descr="Thousands of oil palms dying in Colombia from infection by Phytophthora palmivora .Â ">
            <a:extLst>
              <a:ext uri="{FF2B5EF4-FFF2-40B4-BE49-F238E27FC236}">
                <a16:creationId xmlns:a16="http://schemas.microsoft.com/office/drawing/2014/main" id="{21093252-6480-4E34-A5AF-D22533E86F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8" r="3092"/>
          <a:stretch/>
        </p:blipFill>
        <p:spPr bwMode="auto">
          <a:xfrm>
            <a:off x="651496" y="851025"/>
            <a:ext cx="4794086" cy="35902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EA77A1F-40B5-49A8-B68E-3A401707C5FE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8747" t="13148" r="20315" b="31324"/>
          <a:stretch/>
        </p:blipFill>
        <p:spPr>
          <a:xfrm>
            <a:off x="2687755" y="1007813"/>
            <a:ext cx="2661519" cy="27075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51297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dissolve/>
      </p:transition>
    </mc:Choice>
    <mc:Fallback>
      <p:transition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266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8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 showWhenStopped="0">
                <p:cTn id="29" repeatCount="indefinite" fill="remove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1_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4587</TotalTime>
  <Words>305</Words>
  <Application>Microsoft Office PowerPoint</Application>
  <PresentationFormat>Widescreen</PresentationFormat>
  <Paragraphs>64</Paragraphs>
  <Slides>17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7" baseType="lpstr">
      <vt:lpstr>맑은 고딕</vt:lpstr>
      <vt:lpstr>나눔고딕</vt:lpstr>
      <vt:lpstr>휴먼편지체</vt:lpstr>
      <vt:lpstr>나눔스퀘어</vt:lpstr>
      <vt:lpstr>나눔스퀘어 Bold</vt:lpstr>
      <vt:lpstr>Arial</vt:lpstr>
      <vt:lpstr>Calibri</vt:lpstr>
      <vt:lpstr>Calibri Light</vt:lpstr>
      <vt:lpstr>Segoe UI</vt:lpstr>
      <vt:lpstr>1_Office 테마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SDS</dc:creator>
  <cp:lastModifiedBy>Lee Junghoon</cp:lastModifiedBy>
  <cp:revision>166</cp:revision>
  <dcterms:created xsi:type="dcterms:W3CDTF">2019-04-04T02:16:28Z</dcterms:created>
  <dcterms:modified xsi:type="dcterms:W3CDTF">2019-08-21T19:42:51Z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C:\Users\SDS\Desktop\123.pptx</vt:lpwstr>
  </property>
</Properties>
</file>