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337" r:id="rId3"/>
    <p:sldId id="296" r:id="rId4"/>
    <p:sldId id="298" r:id="rId5"/>
    <p:sldId id="299" r:id="rId6"/>
    <p:sldId id="326" r:id="rId7"/>
    <p:sldId id="331" r:id="rId8"/>
    <p:sldId id="330" r:id="rId9"/>
    <p:sldId id="335" r:id="rId10"/>
    <p:sldId id="336" r:id="rId11"/>
    <p:sldId id="332" r:id="rId12"/>
    <p:sldId id="333" r:id="rId13"/>
    <p:sldId id="322" r:id="rId14"/>
    <p:sldId id="317" r:id="rId15"/>
    <p:sldId id="318" r:id="rId16"/>
    <p:sldId id="338" r:id="rId17"/>
  </p:sldIdLst>
  <p:sldSz cx="9906000" cy="6858000" type="A4"/>
  <p:notesSz cx="7102475" cy="102330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46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494" y="-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ehye Kim" userId="S::jkim15@worldbank.org::6648b911-7fda-4806-82ac-57974efdb946" providerId="AD" clId="Web-{FED6AA6E-E3C8-1548-4321-790403F36F77}"/>
    <pc:docChg chg="sldOrd">
      <pc:chgData name="Jeehye Kim" userId="S::jkim15@worldbank.org::6648b911-7fda-4806-82ac-57974efdb946" providerId="AD" clId="Web-{FED6AA6E-E3C8-1548-4321-790403F36F77}" dt="2019-07-16T22:26:49.717" v="0"/>
      <pc:docMkLst>
        <pc:docMk/>
      </pc:docMkLst>
      <pc:sldChg chg="ord">
        <pc:chgData name="Jeehye Kim" userId="S::jkim15@worldbank.org::6648b911-7fda-4806-82ac-57974efdb946" providerId="AD" clId="Web-{FED6AA6E-E3C8-1548-4321-790403F36F77}" dt="2019-07-16T22:26:49.717" v="0"/>
        <pc:sldMkLst>
          <pc:docMk/>
          <pc:sldMk cId="3171060141" sldId="2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428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E08C5CFF-39A2-41C1-8EA5-FEECFF9FF282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58863" y="1279525"/>
            <a:ext cx="4984750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248" y="4924643"/>
            <a:ext cx="5681980" cy="4029254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092" y="9719598"/>
            <a:ext cx="3077739" cy="513427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E14A9359-2123-4A38-98D2-189CA97E3B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78785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FEC1F-005F-407D-9BEA-4994DCC5B032}" type="slidenum">
              <a:rPr lang="en-US" altLang="ko-KR">
                <a:solidFill>
                  <a:prstClr val="black"/>
                </a:solidFill>
              </a:rPr>
              <a:pPr/>
              <a:t>7</a:t>
            </a:fld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6763"/>
            <a:ext cx="5543550" cy="3838575"/>
          </a:xfrm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dirty="0"/>
          </a:p>
        </p:txBody>
      </p:sp>
      <p:sp>
        <p:nvSpPr>
          <p:cNvPr id="212996" name="McK Separator"/>
          <p:cNvSpPr>
            <a:spLocks noChangeShapeType="1"/>
          </p:cNvSpPr>
          <p:nvPr/>
        </p:nvSpPr>
        <p:spPr bwMode="auto">
          <a:xfrm>
            <a:off x="851028" y="1552994"/>
            <a:ext cx="54321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9057" tIns="49528" rIns="99057" bIns="49528"/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ko-KR" altLang="en-US" sz="17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7936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FEC1F-005F-407D-9BEA-4994DCC5B032}" type="slidenum">
              <a:rPr lang="en-US" altLang="ko-KR">
                <a:solidFill>
                  <a:prstClr val="black"/>
                </a:solidFill>
              </a:rPr>
              <a:pPr/>
              <a:t>8</a:t>
            </a:fld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6763"/>
            <a:ext cx="5543550" cy="3838575"/>
          </a:xfrm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dirty="0"/>
          </a:p>
        </p:txBody>
      </p:sp>
      <p:sp>
        <p:nvSpPr>
          <p:cNvPr id="212996" name="McK Separator"/>
          <p:cNvSpPr>
            <a:spLocks noChangeShapeType="1"/>
          </p:cNvSpPr>
          <p:nvPr/>
        </p:nvSpPr>
        <p:spPr bwMode="auto">
          <a:xfrm>
            <a:off x="851028" y="1552994"/>
            <a:ext cx="54321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9057" tIns="49528" rIns="99057" bIns="49528"/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ko-KR" altLang="en-US" sz="17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9002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FEC1F-005F-407D-9BEA-4994DCC5B032}" type="slidenum">
              <a:rPr lang="en-US" altLang="ko-KR">
                <a:solidFill>
                  <a:prstClr val="black"/>
                </a:solidFill>
              </a:rPr>
              <a:pPr/>
              <a:t>9</a:t>
            </a:fld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6763"/>
            <a:ext cx="5543550" cy="3838575"/>
          </a:xfrm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dirty="0"/>
          </a:p>
        </p:txBody>
      </p:sp>
      <p:sp>
        <p:nvSpPr>
          <p:cNvPr id="212996" name="McK Separator"/>
          <p:cNvSpPr>
            <a:spLocks noChangeShapeType="1"/>
          </p:cNvSpPr>
          <p:nvPr/>
        </p:nvSpPr>
        <p:spPr bwMode="auto">
          <a:xfrm>
            <a:off x="851028" y="1552994"/>
            <a:ext cx="54321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9057" tIns="49528" rIns="99057" bIns="49528"/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ko-KR" altLang="en-US" sz="17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1486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FEC1F-005F-407D-9BEA-4994DCC5B032}" type="slidenum">
              <a:rPr lang="en-US" altLang="ko-KR">
                <a:solidFill>
                  <a:prstClr val="black"/>
                </a:solidFill>
              </a:rPr>
              <a:pPr/>
              <a:t>10</a:t>
            </a:fld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6763"/>
            <a:ext cx="5543550" cy="3838575"/>
          </a:xfrm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dirty="0"/>
          </a:p>
        </p:txBody>
      </p:sp>
      <p:sp>
        <p:nvSpPr>
          <p:cNvPr id="212996" name="McK Separator"/>
          <p:cNvSpPr>
            <a:spLocks noChangeShapeType="1"/>
          </p:cNvSpPr>
          <p:nvPr/>
        </p:nvSpPr>
        <p:spPr bwMode="auto">
          <a:xfrm>
            <a:off x="851028" y="1552994"/>
            <a:ext cx="54321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9057" tIns="49528" rIns="99057" bIns="49528"/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ko-KR" altLang="en-US" sz="17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2165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FEC1F-005F-407D-9BEA-4994DCC5B032}" type="slidenum">
              <a:rPr lang="en-US" altLang="ko-KR">
                <a:solidFill>
                  <a:prstClr val="black"/>
                </a:solidFill>
              </a:rPr>
              <a:pPr/>
              <a:t>11</a:t>
            </a:fld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6763"/>
            <a:ext cx="5543550" cy="3838575"/>
          </a:xfrm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dirty="0"/>
          </a:p>
        </p:txBody>
      </p:sp>
      <p:sp>
        <p:nvSpPr>
          <p:cNvPr id="212996" name="McK Separator"/>
          <p:cNvSpPr>
            <a:spLocks noChangeShapeType="1"/>
          </p:cNvSpPr>
          <p:nvPr/>
        </p:nvSpPr>
        <p:spPr bwMode="auto">
          <a:xfrm>
            <a:off x="851028" y="1552994"/>
            <a:ext cx="54321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9057" tIns="49528" rIns="99057" bIns="49528"/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ko-KR" altLang="en-US" sz="17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3590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FEC1F-005F-407D-9BEA-4994DCC5B032}" type="slidenum">
              <a:rPr lang="en-US" altLang="ko-KR">
                <a:solidFill>
                  <a:prstClr val="black"/>
                </a:solidFill>
              </a:rPr>
              <a:pPr/>
              <a:t>12</a:t>
            </a:fld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6763"/>
            <a:ext cx="5543550" cy="3838575"/>
          </a:xfrm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dirty="0"/>
          </a:p>
        </p:txBody>
      </p:sp>
      <p:sp>
        <p:nvSpPr>
          <p:cNvPr id="212996" name="McK Separator"/>
          <p:cNvSpPr>
            <a:spLocks noChangeShapeType="1"/>
          </p:cNvSpPr>
          <p:nvPr/>
        </p:nvSpPr>
        <p:spPr bwMode="auto">
          <a:xfrm>
            <a:off x="851028" y="1552994"/>
            <a:ext cx="54321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9057" tIns="49528" rIns="99057" bIns="49528"/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ko-KR" altLang="en-US" sz="17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219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FEC1F-005F-407D-9BEA-4994DCC5B032}" type="slidenum">
              <a:rPr lang="en-US" altLang="ko-KR">
                <a:solidFill>
                  <a:prstClr val="black"/>
                </a:solidFill>
              </a:rPr>
              <a:pPr/>
              <a:t>13</a:t>
            </a:fld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6763"/>
            <a:ext cx="5543550" cy="3838575"/>
          </a:xfrm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dirty="0"/>
          </a:p>
        </p:txBody>
      </p:sp>
      <p:sp>
        <p:nvSpPr>
          <p:cNvPr id="212996" name="McK Separator"/>
          <p:cNvSpPr>
            <a:spLocks noChangeShapeType="1"/>
          </p:cNvSpPr>
          <p:nvPr/>
        </p:nvSpPr>
        <p:spPr bwMode="auto">
          <a:xfrm>
            <a:off x="851028" y="1552994"/>
            <a:ext cx="54321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9057" tIns="49528" rIns="99057" bIns="49528"/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ko-KR" altLang="en-US" sz="17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337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6FEC1F-005F-407D-9BEA-4994DCC5B032}" type="slidenum">
              <a:rPr lang="en-US" altLang="ko-KR">
                <a:solidFill>
                  <a:prstClr val="black"/>
                </a:solidFill>
              </a:rPr>
              <a:pPr/>
              <a:t>16</a:t>
            </a:fld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212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6763"/>
            <a:ext cx="5543550" cy="3838575"/>
          </a:xfrm>
          <a:ln/>
        </p:spPr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dirty="0"/>
          </a:p>
        </p:txBody>
      </p:sp>
      <p:sp>
        <p:nvSpPr>
          <p:cNvPr id="212996" name="McK Separator"/>
          <p:cNvSpPr>
            <a:spLocks noChangeShapeType="1"/>
          </p:cNvSpPr>
          <p:nvPr/>
        </p:nvSpPr>
        <p:spPr bwMode="auto">
          <a:xfrm>
            <a:off x="851028" y="1552994"/>
            <a:ext cx="54321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9057" tIns="49528" rIns="99057" bIns="49528"/>
          <a:lstStyle/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ko-KR" altLang="en-US" sz="1700" dirty="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993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02874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6681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7853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02446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4659702" y="6627168"/>
            <a:ext cx="5865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/>
              <a:t>- </a:t>
            </a:r>
            <a:fld id="{045BA924-45F1-4AC5-954B-E593BB0E0D73}" type="slidenum">
              <a:rPr lang="ko-KR" altLang="en-US" sz="900" smtClean="0"/>
              <a:pPr algn="ctr"/>
              <a:t>‹#›</a:t>
            </a:fld>
            <a:r>
              <a:rPr lang="en-US" altLang="ko-KR" sz="900" dirty="0"/>
              <a:t>-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4039939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1060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1649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4144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32426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757247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953815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14849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3886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A6A96-8A1A-4A4B-9FAE-FD3E9EEA4CCE}" type="datetimeFigureOut">
              <a:rPr lang="ko-KR" altLang="en-US" smtClean="0"/>
              <a:pPr/>
              <a:t>2019-08-21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2BCE6-F5ED-490E-A001-92CDC684DE7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81681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2" cstate="print"/>
          <a:srcRect l="2848" b="25850"/>
          <a:stretch>
            <a:fillRect/>
          </a:stretch>
        </p:blipFill>
        <p:spPr bwMode="auto">
          <a:xfrm>
            <a:off x="0" y="0"/>
            <a:ext cx="9906000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그룹 22"/>
          <p:cNvGrpSpPr/>
          <p:nvPr/>
        </p:nvGrpSpPr>
        <p:grpSpPr>
          <a:xfrm>
            <a:off x="1928664" y="0"/>
            <a:ext cx="5976664" cy="5517232"/>
            <a:chOff x="1928664" y="0"/>
            <a:chExt cx="5976664" cy="5085184"/>
          </a:xfrm>
        </p:grpSpPr>
        <p:sp>
          <p:nvSpPr>
            <p:cNvPr id="24" name="직사각형 23"/>
            <p:cNvSpPr/>
            <p:nvPr/>
          </p:nvSpPr>
          <p:spPr>
            <a:xfrm>
              <a:off x="1928664" y="0"/>
              <a:ext cx="3024336" cy="508518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48000">
                  <a:schemeClr val="bg1">
                    <a:alpha val="8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 flipH="1">
              <a:off x="4880992" y="0"/>
              <a:ext cx="3024336" cy="508518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48000">
                  <a:schemeClr val="bg1">
                    <a:alpha val="8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65275" y="4261646"/>
            <a:ext cx="2372400" cy="932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직사각형 27"/>
          <p:cNvSpPr/>
          <p:nvPr/>
        </p:nvSpPr>
        <p:spPr>
          <a:xfrm>
            <a:off x="1087120" y="6043932"/>
            <a:ext cx="696976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40-32, </a:t>
            </a:r>
            <a:r>
              <a:rPr lang="en-US" altLang="ko-KR" sz="1200" b="1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Yool-ri</a:t>
            </a:r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2 Gil, </a:t>
            </a:r>
            <a:r>
              <a:rPr lang="en-US" altLang="ko-KR" sz="1200" b="1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Cheongri-myeon</a:t>
            </a:r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altLang="ko-KR" sz="1200" b="1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Sangju-shi</a:t>
            </a:r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North </a:t>
            </a:r>
            <a:r>
              <a:rPr lang="en-US" altLang="ko-KR" sz="1200" b="1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Gyeongsang</a:t>
            </a:r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Province</a:t>
            </a:r>
          </a:p>
          <a:p>
            <a:pPr algn="ctr">
              <a:lnSpc>
                <a:spcPct val="130000"/>
              </a:lnSpc>
            </a:pPr>
            <a:r>
              <a:rPr lang="ko-KR" altLang="en-US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www.strawberrygarden.co.kr</a:t>
            </a:r>
            <a:endParaRPr lang="ko-KR" altLang="en-US" sz="1200" b="1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65275" y="5766933"/>
            <a:ext cx="20767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Farmers’ Group Inc.</a:t>
            </a:r>
            <a:endParaRPr lang="ko-KR" alt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63218" y="1828471"/>
            <a:ext cx="677653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400" b="1" spc="600" dirty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HY헤드라인M" pitchFamily="18" charset="-127"/>
                <a:cs typeface="함초롬바탕" pitchFamily="18" charset="-127"/>
              </a:rPr>
              <a:t>Strawberries,</a:t>
            </a:r>
          </a:p>
          <a:p>
            <a:pPr algn="ctr"/>
            <a:r>
              <a:rPr lang="en-US" altLang="ko-KR" sz="4400" b="1" spc="600" dirty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HY헤드라인M" pitchFamily="18" charset="-127"/>
                <a:cs typeface="함초롬바탕" pitchFamily="18" charset="-127"/>
              </a:rPr>
              <a:t>the Beginning of </a:t>
            </a:r>
          </a:p>
          <a:p>
            <a:pPr algn="ctr"/>
            <a:r>
              <a:rPr lang="en-US" altLang="ko-KR" sz="4400" b="1" spc="600" dirty="0"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Arial Black" panose="020B0A04020102020204" pitchFamily="34" charset="0"/>
                <a:ea typeface="HY헤드라인M" pitchFamily="18" charset="-127"/>
                <a:cs typeface="함초롬바탕" pitchFamily="18" charset="-127"/>
              </a:rPr>
              <a:t>Smart Farming</a:t>
            </a:r>
            <a:endParaRPr lang="ko-KR" altLang="en-US" sz="4400" b="1" spc="600" dirty="0">
              <a:effectLst>
                <a:glow rad="63500">
                  <a:schemeClr val="bg1">
                    <a:alpha val="40000"/>
                  </a:schemeClr>
                </a:glow>
              </a:effectLst>
              <a:latin typeface="Arial Black" panose="020B0A04020102020204" pitchFamily="34" charset="0"/>
              <a:ea typeface="HY헤드라인M" pitchFamily="18" charset="-127"/>
              <a:cs typeface="함초롬바탕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8960" y="6247064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Confidential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388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7607" y="97431"/>
            <a:ext cx="6354348" cy="7587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Employment of Smart Farm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7961" y="1647775"/>
            <a:ext cx="8428384" cy="26530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CO2  supplier was installed.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The farming environment was optimized for strawberry raising (single span green house)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MOU with a solution vendor 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 Test bed  provided, requirements proposed  &amp; advisory to vendor</a:t>
            </a:r>
            <a:endParaRPr lang="en-US" altLang="ko-KR" sz="16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Legacy system incorporated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Environmental data accumulated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We are now in the process of studying smart farming tech 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at the circulation/logistics level.</a:t>
            </a: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57961" y="797198"/>
            <a:ext cx="5846395" cy="814801"/>
          </a:xfrm>
          <a:prstGeom prst="roundRect">
            <a:avLst>
              <a:gd name="adj" fmla="val 8975"/>
            </a:avLst>
          </a:prstGeom>
          <a:solidFill>
            <a:srgbClr val="458B39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Smart farm was expanded in 2018</a:t>
            </a:r>
          </a:p>
          <a:p>
            <a:pPr marR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(single span greenhouse)</a:t>
            </a:r>
            <a:endParaRPr lang="ko-KR" altLang="en-US" sz="2000" b="1" dirty="0">
              <a:solidFill>
                <a:schemeClr val="bg1"/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4410024"/>
            <a:ext cx="3864287" cy="20936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5188" y="4536755"/>
            <a:ext cx="3847754" cy="209042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8708" y="3452"/>
            <a:ext cx="1524000" cy="206260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0483" y="2445702"/>
            <a:ext cx="25622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9782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7607" y="59151"/>
            <a:ext cx="8228258" cy="8353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Effects of Smart Farm Employment 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5" name="모서리가 둥근 직사각형 4"/>
          <p:cNvSpPr/>
          <p:nvPr/>
        </p:nvSpPr>
        <p:spPr bwMode="auto">
          <a:xfrm>
            <a:off x="407045" y="1353649"/>
            <a:ext cx="2989462" cy="529309"/>
          </a:xfrm>
          <a:prstGeom prst="roundRect">
            <a:avLst>
              <a:gd name="adj" fmla="val 8975"/>
            </a:avLst>
          </a:prstGeom>
          <a:solidFill>
            <a:srgbClr val="458B39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4505" y="1392888"/>
            <a:ext cx="2278188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Productivity Hike</a:t>
            </a:r>
          </a:p>
        </p:txBody>
      </p:sp>
      <p:sp>
        <p:nvSpPr>
          <p:cNvPr id="17" name="모서리가 둥근 직사각형 16"/>
          <p:cNvSpPr/>
          <p:nvPr/>
        </p:nvSpPr>
        <p:spPr bwMode="auto">
          <a:xfrm>
            <a:off x="3475365" y="1353649"/>
            <a:ext cx="2989462" cy="529309"/>
          </a:xfrm>
          <a:prstGeom prst="roundRect">
            <a:avLst>
              <a:gd name="adj" fmla="val 8975"/>
            </a:avLst>
          </a:prstGeom>
          <a:solidFill>
            <a:srgbClr val="458B39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27475" y="1392087"/>
            <a:ext cx="1638590" cy="4508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Cost saving</a:t>
            </a:r>
          </a:p>
        </p:txBody>
      </p:sp>
      <p:sp>
        <p:nvSpPr>
          <p:cNvPr id="19" name="모서리가 둥근 직사각형 18"/>
          <p:cNvSpPr/>
          <p:nvPr/>
        </p:nvSpPr>
        <p:spPr bwMode="auto">
          <a:xfrm>
            <a:off x="6543685" y="1353649"/>
            <a:ext cx="2989462" cy="529309"/>
          </a:xfrm>
          <a:prstGeom prst="roundRect">
            <a:avLst>
              <a:gd name="adj" fmla="val 8975"/>
            </a:avLst>
          </a:prstGeom>
          <a:solidFill>
            <a:srgbClr val="458B39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11541" y="1376762"/>
            <a:ext cx="2821606" cy="4924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Convenience and etc.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0882" y="2347895"/>
            <a:ext cx="2741787" cy="26530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Production quantity surged by 33%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(4.5kg/m</a:t>
            </a:r>
            <a:r>
              <a:rPr lang="en-US" altLang="ko-K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 6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kg/m</a:t>
            </a:r>
            <a:r>
              <a:rPr lang="en-US" altLang="ko-KR" sz="1600" baseline="300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2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ko-KR" sz="1600" baseline="300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Average fruit weight rose by 15%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High proportion of A+ grade strawberry 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 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     total revenue increased</a:t>
            </a:r>
            <a:r>
              <a:rPr lang="ko-KR" altLang="en-US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en-US" altLang="ko-KR" sz="16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56212" y="2347895"/>
            <a:ext cx="2741787" cy="13726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Simple environment management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Data analysis</a:t>
            </a:r>
            <a:r>
              <a:rPr lang="ko-KR" altLang="en-US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 farming technology advanced</a:t>
            </a:r>
            <a:endParaRPr lang="en-US" altLang="ko-KR" sz="16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38692" y="2198911"/>
            <a:ext cx="2741787" cy="39333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Labor force reduced</a:t>
            </a:r>
            <a:r>
              <a:rPr lang="ko-KR" altLang="en-US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/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(2 permanent employees for 9,000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ko-KR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)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Possibility for business expansion</a:t>
            </a:r>
            <a:r>
              <a:rPr lang="ko-KR" altLang="en-US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/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- Production of</a:t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Processed goods and </a:t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farm tour operated in </a:t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parallel  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- Acceleration of business </a:t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scale 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Quality life improved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430554" y="1351280"/>
            <a:ext cx="2965953" cy="5059680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3498874" y="1351280"/>
            <a:ext cx="2965953" cy="5059680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6567194" y="1351280"/>
            <a:ext cx="2965953" cy="5059680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6066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7607" y="59151"/>
            <a:ext cx="9126068" cy="8353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Things That Would Have Been Improved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4362" y="1450823"/>
            <a:ext cx="8647318" cy="40811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8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ko-KR" altLang="en-US" sz="20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2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Standardization, Compatibility</a:t>
            </a:r>
          </a:p>
          <a:p>
            <a:pPr marL="265113" indent="-265113">
              <a:lnSpc>
                <a:spcPct val="18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ko-KR" altLang="en-US" sz="2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2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High cost </a:t>
            </a:r>
          </a:p>
          <a:p>
            <a:pPr marL="265113" indent="-265113">
              <a:lnSpc>
                <a:spcPct val="18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2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Understanding depth on Agriculture</a:t>
            </a:r>
          </a:p>
          <a:p>
            <a:pPr marL="265113" indent="-265113">
              <a:lnSpc>
                <a:spcPct val="18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2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Direction of BIG DATA discussion</a:t>
            </a:r>
          </a:p>
          <a:p>
            <a:pPr marL="265113" indent="-265113">
              <a:lnSpc>
                <a:spcPct val="18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2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Payment for farmer’s knowledge and experience</a:t>
            </a:r>
          </a:p>
          <a:p>
            <a:pPr marL="265113" indent="-265113">
              <a:lnSpc>
                <a:spcPct val="18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2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Focus on REAL VALUE!!</a:t>
            </a:r>
          </a:p>
        </p:txBody>
      </p:sp>
    </p:spTree>
    <p:extLst>
      <p:ext uri="{BB962C8B-B14F-4D97-AF65-F5344CB8AC3E}">
        <p14:creationId xmlns:p14="http://schemas.microsoft.com/office/powerpoint/2010/main" xmlns="" val="1450572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35795" y="218427"/>
            <a:ext cx="3360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Arial Black" panose="020B0A04020102020204" pitchFamily="34" charset="0"/>
              </a:rPr>
              <a:t>Suggestions</a:t>
            </a:r>
            <a:endParaRPr lang="ko-KR" altLang="en-US" sz="3600" b="1" dirty="0">
              <a:latin typeface="Arial Black" panose="020B0A04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7482" y="1146023"/>
            <a:ext cx="8647318" cy="54476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To establish policy goals &amp; output images by country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first</a:t>
            </a:r>
            <a:b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- Disseminate green house horticulture</a:t>
            </a:r>
            <a:r>
              <a:rPr lang="ko-K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method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Nutrient solution system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Automated </a:t>
            </a:r>
            <a:b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facility (control box)   low-end smart farm system   next generation’s smart farm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5113" indent="-265113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To identify smart farming technology tasks fitting for farming conditions and the level of technology </a:t>
            </a:r>
            <a:r>
              <a:rPr lang="ko-KR" altLang="en-US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/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- Crops</a:t>
            </a:r>
            <a:r>
              <a:rPr lang="ko-KR" altLang="en-US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vs. fruits vs. vegetables</a:t>
            </a:r>
            <a:r>
              <a:rPr lang="ko-KR" altLang="en-US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/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- Bare soil cultivation vs. greenhouse cultivation</a:t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- Crops grown at high temp. vs. crops grown at low temp.</a:t>
            </a:r>
          </a:p>
          <a:p>
            <a:pPr marL="265113" indent="-265113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Legacy system, standardization &amp; interoperability</a:t>
            </a:r>
          </a:p>
          <a:p>
            <a:pPr marL="265113" indent="-265113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Bench mark</a:t>
            </a:r>
          </a:p>
          <a:p>
            <a:pPr marL="265113" indent="-265113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To consider ways of advisory &amp; partnership  </a:t>
            </a:r>
          </a:p>
          <a:p>
            <a:pPr marL="265113" indent="-265113">
              <a:lnSpc>
                <a:spcPct val="150000"/>
              </a:lnSpc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To set up a business ecosystem in consideration of each player’s needs</a:t>
            </a:r>
          </a:p>
        </p:txBody>
      </p:sp>
    </p:spTree>
    <p:extLst>
      <p:ext uri="{BB962C8B-B14F-4D97-AF65-F5344CB8AC3E}">
        <p14:creationId xmlns:p14="http://schemas.microsoft.com/office/powerpoint/2010/main" xmlns="" val="1134837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직사각형 62"/>
          <p:cNvSpPr/>
          <p:nvPr/>
        </p:nvSpPr>
        <p:spPr>
          <a:xfrm>
            <a:off x="1494483" y="2878652"/>
            <a:ext cx="1686187" cy="52452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3255394" y="2878652"/>
            <a:ext cx="1686187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6761992" y="2878652"/>
            <a:ext cx="1686187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5017082" y="2878652"/>
            <a:ext cx="1686187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9247" y="1183814"/>
            <a:ext cx="86861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en-US" altLang="ko-KR" sz="2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values </a:t>
            </a:r>
            <a:r>
              <a:rPr lang="en-US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can be brought to </a:t>
            </a:r>
            <a:br>
              <a:rPr lang="en-US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2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2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 area and the agriculture industry</a:t>
            </a:r>
            <a:r>
              <a:rPr lang="en-US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ko-KR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501861" y="2501147"/>
            <a:ext cx="1686187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6008459" y="2501147"/>
            <a:ext cx="1686187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263549" y="2501147"/>
            <a:ext cx="1686187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726565" y="2510844"/>
            <a:ext cx="1218603" cy="30777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Productivity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4234928" y="2510844"/>
            <a:ext cx="1758815" cy="30777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Automation </a:t>
            </a:r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(Labor)</a:t>
            </a:r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6080881" y="2510844"/>
            <a:ext cx="1523173" cy="30777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Intelligence </a:t>
            </a:r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(AI)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3438794" y="2885938"/>
            <a:ext cx="1317990" cy="30777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  <a:endParaRPr lang="ko-KR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5063376" y="2885938"/>
            <a:ext cx="1625766" cy="30777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Low-cost Energy</a:t>
            </a:r>
            <a:endParaRPr lang="ko-KR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56506" y="5543433"/>
            <a:ext cx="8626213" cy="1077218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dirty="0"/>
              <a:t>Geothermal cooling &amp; heating system for the agricultural industry, photovoltaics (PV), insulation materials, low temp. storage house/freezer, LED light source, agricultural robots, agricultural work vehicles (EV), drones, image devices (for monitoring), nutrient solution facility, various sensor, </a:t>
            </a:r>
            <a:r>
              <a:rPr lang="en-US" altLang="ko-KR" sz="1600" b="1" dirty="0"/>
              <a:t>multiplex environment control system/solution</a:t>
            </a:r>
            <a:endParaRPr lang="ko-KR" altLang="ko-KR" sz="1600" b="1" dirty="0"/>
          </a:p>
        </p:txBody>
      </p:sp>
      <p:grpSp>
        <p:nvGrpSpPr>
          <p:cNvPr id="57" name="그룹 56"/>
          <p:cNvGrpSpPr/>
          <p:nvPr/>
        </p:nvGrpSpPr>
        <p:grpSpPr>
          <a:xfrm>
            <a:off x="4118060" y="3521963"/>
            <a:ext cx="2004969" cy="1537274"/>
            <a:chOff x="5355010" y="3335073"/>
            <a:chExt cx="2004969" cy="1537274"/>
          </a:xfrm>
        </p:grpSpPr>
        <p:pic>
          <p:nvPicPr>
            <p:cNvPr id="9221" name="Picture 5"/>
            <p:cNvPicPr preferRelativeResize="0"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09787" y="3385657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3" name="그룹 42"/>
            <p:cNvGrpSpPr/>
            <p:nvPr/>
          </p:nvGrpSpPr>
          <p:grpSpPr>
            <a:xfrm>
              <a:off x="5355010" y="3335073"/>
              <a:ext cx="2004969" cy="1537274"/>
              <a:chOff x="5355010" y="3335073"/>
              <a:chExt cx="2004969" cy="1537274"/>
            </a:xfrm>
          </p:grpSpPr>
          <p:sp>
            <p:nvSpPr>
              <p:cNvPr id="38" name="이등변 삼각형 37"/>
              <p:cNvSpPr/>
              <p:nvPr/>
            </p:nvSpPr>
            <p:spPr>
              <a:xfrm rot="18945481">
                <a:off x="5355010" y="3335073"/>
                <a:ext cx="704675" cy="27892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이등변 삼각형 38"/>
              <p:cNvSpPr/>
              <p:nvPr/>
            </p:nvSpPr>
            <p:spPr>
              <a:xfrm rot="2511658">
                <a:off x="6604971" y="3351851"/>
                <a:ext cx="704675" cy="27892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2" name="그룹 41"/>
              <p:cNvGrpSpPr/>
              <p:nvPr/>
            </p:nvGrpSpPr>
            <p:grpSpPr>
              <a:xfrm flipV="1">
                <a:off x="5355010" y="4576643"/>
                <a:ext cx="2004969" cy="295704"/>
                <a:chOff x="5355010" y="4383697"/>
                <a:chExt cx="2004969" cy="295704"/>
              </a:xfrm>
            </p:grpSpPr>
            <p:sp>
              <p:nvSpPr>
                <p:cNvPr id="40" name="이등변 삼각형 39"/>
                <p:cNvSpPr/>
                <p:nvPr/>
              </p:nvSpPr>
              <p:spPr>
                <a:xfrm rot="18945481">
                  <a:off x="5355010" y="4383697"/>
                  <a:ext cx="704675" cy="278926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" name="이등변 삼각형 40"/>
                <p:cNvSpPr/>
                <p:nvPr/>
              </p:nvSpPr>
              <p:spPr>
                <a:xfrm rot="2452740">
                  <a:off x="6655304" y="4400475"/>
                  <a:ext cx="704675" cy="278926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n>
                      <a:solidFill>
                        <a:sysClr val="windowText" lastClr="000000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8" name="그룹 57"/>
          <p:cNvGrpSpPr/>
          <p:nvPr/>
        </p:nvGrpSpPr>
        <p:grpSpPr>
          <a:xfrm>
            <a:off x="2507375" y="3480018"/>
            <a:ext cx="2004969" cy="1537274"/>
            <a:chOff x="7091531" y="3318295"/>
            <a:chExt cx="2004969" cy="1537274"/>
          </a:xfrm>
        </p:grpSpPr>
        <p:pic>
          <p:nvPicPr>
            <p:cNvPr id="9220" name="Picture 4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78686" y="3363155"/>
              <a:ext cx="144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4" name="그룹 43"/>
            <p:cNvGrpSpPr/>
            <p:nvPr/>
          </p:nvGrpSpPr>
          <p:grpSpPr>
            <a:xfrm>
              <a:off x="7091531" y="3318295"/>
              <a:ext cx="2004969" cy="1537274"/>
              <a:chOff x="5355010" y="3335073"/>
              <a:chExt cx="2004969" cy="1537274"/>
            </a:xfrm>
          </p:grpSpPr>
          <p:sp>
            <p:nvSpPr>
              <p:cNvPr id="45" name="이등변 삼각형 44"/>
              <p:cNvSpPr/>
              <p:nvPr/>
            </p:nvSpPr>
            <p:spPr>
              <a:xfrm rot="18945481">
                <a:off x="5355010" y="3335073"/>
                <a:ext cx="704675" cy="27892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이등변 삼각형 45"/>
              <p:cNvSpPr/>
              <p:nvPr/>
            </p:nvSpPr>
            <p:spPr>
              <a:xfrm rot="2511658">
                <a:off x="6604971" y="3351851"/>
                <a:ext cx="704675" cy="27892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7" name="그룹 46"/>
              <p:cNvGrpSpPr/>
              <p:nvPr/>
            </p:nvGrpSpPr>
            <p:grpSpPr>
              <a:xfrm flipV="1">
                <a:off x="5355010" y="4576643"/>
                <a:ext cx="2004969" cy="295704"/>
                <a:chOff x="5355010" y="4383697"/>
                <a:chExt cx="2004969" cy="295704"/>
              </a:xfrm>
            </p:grpSpPr>
            <p:sp>
              <p:nvSpPr>
                <p:cNvPr id="48" name="이등변 삼각형 47"/>
                <p:cNvSpPr/>
                <p:nvPr/>
              </p:nvSpPr>
              <p:spPr>
                <a:xfrm rot="18945481">
                  <a:off x="5355010" y="4383697"/>
                  <a:ext cx="704675" cy="278926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이등변 삼각형 48"/>
                <p:cNvSpPr/>
                <p:nvPr/>
              </p:nvSpPr>
              <p:spPr>
                <a:xfrm rot="2452740">
                  <a:off x="6655304" y="4400475"/>
                  <a:ext cx="704675" cy="278926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n>
                      <a:solidFill>
                        <a:sysClr val="windowText" lastClr="000000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6" name="그룹 55"/>
          <p:cNvGrpSpPr/>
          <p:nvPr/>
        </p:nvGrpSpPr>
        <p:grpSpPr>
          <a:xfrm>
            <a:off x="5670025" y="3521962"/>
            <a:ext cx="2004969" cy="1537274"/>
            <a:chOff x="6252632" y="4920592"/>
            <a:chExt cx="2004969" cy="1537274"/>
          </a:xfrm>
        </p:grpSpPr>
        <p:pic>
          <p:nvPicPr>
            <p:cNvPr id="9222" name="Picture 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15406" y="4991450"/>
              <a:ext cx="1440000" cy="1415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0" name="그룹 49"/>
            <p:cNvGrpSpPr/>
            <p:nvPr/>
          </p:nvGrpSpPr>
          <p:grpSpPr>
            <a:xfrm>
              <a:off x="6252632" y="4920592"/>
              <a:ext cx="2004969" cy="1537274"/>
              <a:chOff x="5355010" y="3335073"/>
              <a:chExt cx="2004969" cy="1537274"/>
            </a:xfrm>
          </p:grpSpPr>
          <p:sp>
            <p:nvSpPr>
              <p:cNvPr id="51" name="이등변 삼각형 50"/>
              <p:cNvSpPr/>
              <p:nvPr/>
            </p:nvSpPr>
            <p:spPr>
              <a:xfrm rot="18945481">
                <a:off x="5355010" y="3335073"/>
                <a:ext cx="704675" cy="27892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이등변 삼각형 51"/>
              <p:cNvSpPr/>
              <p:nvPr/>
            </p:nvSpPr>
            <p:spPr>
              <a:xfrm rot="2511658">
                <a:off x="6604971" y="3351851"/>
                <a:ext cx="704675" cy="27892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53" name="그룹 52"/>
              <p:cNvGrpSpPr/>
              <p:nvPr/>
            </p:nvGrpSpPr>
            <p:grpSpPr>
              <a:xfrm flipV="1">
                <a:off x="5355010" y="4576643"/>
                <a:ext cx="2004969" cy="295704"/>
                <a:chOff x="5355010" y="4383697"/>
                <a:chExt cx="2004969" cy="295704"/>
              </a:xfrm>
            </p:grpSpPr>
            <p:sp>
              <p:nvSpPr>
                <p:cNvPr id="54" name="이등변 삼각형 53"/>
                <p:cNvSpPr/>
                <p:nvPr/>
              </p:nvSpPr>
              <p:spPr>
                <a:xfrm rot="18945481">
                  <a:off x="5355010" y="4383697"/>
                  <a:ext cx="704675" cy="278926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5" name="이등변 삼각형 54"/>
                <p:cNvSpPr/>
                <p:nvPr/>
              </p:nvSpPr>
              <p:spPr>
                <a:xfrm rot="2452740">
                  <a:off x="6655304" y="4400475"/>
                  <a:ext cx="704675" cy="278926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n>
                      <a:solidFill>
                        <a:sysClr val="windowText" lastClr="000000"/>
                      </a:solidFill>
                    </a:ln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64" name="직사각형 63"/>
          <p:cNvSpPr/>
          <p:nvPr/>
        </p:nvSpPr>
        <p:spPr>
          <a:xfrm>
            <a:off x="6986697" y="2879959"/>
            <a:ext cx="1218603" cy="30777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Eco-friendly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2719438" y="4110731"/>
            <a:ext cx="1567802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Smart Farm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4321735" y="4110731"/>
            <a:ext cx="1567802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Smart Home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5898865" y="4110731"/>
            <a:ext cx="1567802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Smart Town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모서리가 둥근 직사각형 67"/>
          <p:cNvSpPr/>
          <p:nvPr/>
        </p:nvSpPr>
        <p:spPr>
          <a:xfrm>
            <a:off x="549246" y="5565257"/>
            <a:ext cx="9081781" cy="998289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643220" y="2879958"/>
            <a:ext cx="1404103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Convenience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ko-KR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ICT, Mobile)</a:t>
            </a:r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35795" y="218427"/>
            <a:ext cx="4229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Arial Black" panose="020B0A04020102020204" pitchFamily="34" charset="0"/>
              </a:rPr>
              <a:t>Future Strategy</a:t>
            </a:r>
            <a:endParaRPr lang="ko-KR" altLang="en-US" sz="3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054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직사각형 75"/>
          <p:cNvSpPr/>
          <p:nvPr/>
        </p:nvSpPr>
        <p:spPr>
          <a:xfrm>
            <a:off x="2862770" y="2447819"/>
            <a:ext cx="1853968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8238" y="1262970"/>
            <a:ext cx="7531479" cy="894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ko-KR" sz="2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lang="en-US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 can we deliver the joy of </a:t>
            </a:r>
            <a:br>
              <a:rPr lang="en-US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 creation(agriculture) to citizens</a:t>
            </a:r>
            <a:r>
              <a:rPr lang="en-US" altLang="ko-KR" sz="28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ko-KR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20759"/>
          <a:stretch/>
        </p:blipFill>
        <p:spPr bwMode="auto">
          <a:xfrm>
            <a:off x="4018515" y="3523795"/>
            <a:ext cx="1874285" cy="150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13493" r="13181"/>
          <a:stretch/>
        </p:blipFill>
        <p:spPr bwMode="auto">
          <a:xfrm>
            <a:off x="1892739" y="3527449"/>
            <a:ext cx="1876621" cy="149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이등변 삼각형 59"/>
          <p:cNvSpPr/>
          <p:nvPr/>
        </p:nvSpPr>
        <p:spPr>
          <a:xfrm rot="18945481">
            <a:off x="1586449" y="3489132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이등변 삼각형 60"/>
          <p:cNvSpPr/>
          <p:nvPr/>
        </p:nvSpPr>
        <p:spPr>
          <a:xfrm rot="2511658">
            <a:off x="3352808" y="3485461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이등변 삼각형 61"/>
          <p:cNvSpPr/>
          <p:nvPr/>
        </p:nvSpPr>
        <p:spPr>
          <a:xfrm rot="2654519" flipV="1">
            <a:off x="1657569" y="4853368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이등변 삼각형 62"/>
          <p:cNvSpPr/>
          <p:nvPr/>
        </p:nvSpPr>
        <p:spPr>
          <a:xfrm rot="19147260" flipV="1">
            <a:off x="3392745" y="4857492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ysClr val="windowText" lastClr="000000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이등변 삼각형 63"/>
          <p:cNvSpPr/>
          <p:nvPr/>
        </p:nvSpPr>
        <p:spPr>
          <a:xfrm rot="18945481">
            <a:off x="3778799" y="3442357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이등변 삼각형 64"/>
          <p:cNvSpPr/>
          <p:nvPr/>
        </p:nvSpPr>
        <p:spPr>
          <a:xfrm rot="2511658">
            <a:off x="5473237" y="3425275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이등변 삼각형 65"/>
          <p:cNvSpPr/>
          <p:nvPr/>
        </p:nvSpPr>
        <p:spPr>
          <a:xfrm rot="2654519" flipV="1">
            <a:off x="3778798" y="4853370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이등변 삼각형 66"/>
          <p:cNvSpPr/>
          <p:nvPr/>
        </p:nvSpPr>
        <p:spPr>
          <a:xfrm rot="19147260" flipV="1">
            <a:off x="5549082" y="4805113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ysClr val="windowText" lastClr="000000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3099910" y="2453998"/>
            <a:ext cx="1396472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Weekend farm</a:t>
            </a:r>
            <a:endParaRPr lang="ko-KR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직사각형 81"/>
          <p:cNvSpPr/>
          <p:nvPr/>
        </p:nvSpPr>
        <p:spPr>
          <a:xfrm>
            <a:off x="4819502" y="2449917"/>
            <a:ext cx="1853968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1727021" y="2872513"/>
            <a:ext cx="2123620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직사각형 87"/>
          <p:cNvSpPr/>
          <p:nvPr/>
        </p:nvSpPr>
        <p:spPr>
          <a:xfrm>
            <a:off x="4026742" y="2872513"/>
            <a:ext cx="1853968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6051051" y="2872513"/>
            <a:ext cx="2264391" cy="3271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직사각형 92"/>
          <p:cNvSpPr/>
          <p:nvPr/>
        </p:nvSpPr>
        <p:spPr>
          <a:xfrm>
            <a:off x="4792849" y="2453997"/>
            <a:ext cx="1903085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produce what I eat.</a:t>
            </a:r>
            <a:endParaRPr lang="ko-KR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직사각형 93"/>
          <p:cNvSpPr/>
          <p:nvPr/>
        </p:nvSpPr>
        <p:spPr>
          <a:xfrm>
            <a:off x="1772339" y="2882210"/>
            <a:ext cx="2042547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Bring green to house!</a:t>
            </a:r>
            <a:endParaRPr lang="ko-KR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직사각형 94"/>
          <p:cNvSpPr/>
          <p:nvPr/>
        </p:nvSpPr>
        <p:spPr>
          <a:xfrm>
            <a:off x="4091330" y="2882210"/>
            <a:ext cx="1678666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farmers, I…..</a:t>
            </a:r>
          </a:p>
        </p:txBody>
      </p:sp>
      <p:sp>
        <p:nvSpPr>
          <p:cNvPr id="96" name="직사각형 95"/>
          <p:cNvSpPr/>
          <p:nvPr/>
        </p:nvSpPr>
        <p:spPr>
          <a:xfrm>
            <a:off x="6130842" y="2882210"/>
            <a:ext cx="2104807" cy="307777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am also a life creator.</a:t>
            </a:r>
            <a:endParaRPr lang="ko-KR" alt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340741" y="5633394"/>
            <a:ext cx="6923902" cy="923330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dirty="0"/>
              <a:t>Home hydroponic system (strawberries, cherry tomatoes, leaves for Korean food </a:t>
            </a:r>
            <a:r>
              <a:rPr lang="en-US" altLang="ko-KR" i="1" dirty="0" err="1"/>
              <a:t>Ssam</a:t>
            </a:r>
            <a:r>
              <a:rPr lang="en-US" altLang="ko-KR" dirty="0"/>
              <a:t>, home farm applications, cultivation class, seedling, fertilizer for hydroponic system </a:t>
            </a:r>
            <a:endParaRPr lang="ko-KR" altLang="ko-KR" dirty="0"/>
          </a:p>
        </p:txBody>
      </p:sp>
      <p:sp>
        <p:nvSpPr>
          <p:cNvPr id="99" name="모서리가 둥근 직사각형 98"/>
          <p:cNvSpPr/>
          <p:nvPr/>
        </p:nvSpPr>
        <p:spPr>
          <a:xfrm>
            <a:off x="498446" y="5539903"/>
            <a:ext cx="9081781" cy="998289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727021" y="4165353"/>
            <a:ext cx="212362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Veranda Farm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3933977" y="4165353"/>
            <a:ext cx="1958823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Home Farm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rcRect r="24172" b="16839"/>
          <a:stretch/>
        </p:blipFill>
        <p:spPr>
          <a:xfrm>
            <a:off x="6185265" y="3524567"/>
            <a:ext cx="1871615" cy="1501811"/>
          </a:xfrm>
          <a:prstGeom prst="rect">
            <a:avLst/>
          </a:prstGeom>
        </p:spPr>
      </p:pic>
      <p:sp>
        <p:nvSpPr>
          <p:cNvPr id="48" name="이등변 삼각형 47"/>
          <p:cNvSpPr/>
          <p:nvPr/>
        </p:nvSpPr>
        <p:spPr>
          <a:xfrm rot="18945481">
            <a:off x="5925759" y="3442490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이등변 삼각형 48"/>
          <p:cNvSpPr/>
          <p:nvPr/>
        </p:nvSpPr>
        <p:spPr>
          <a:xfrm rot="2511658">
            <a:off x="7620197" y="3425408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이등변 삼각형 49"/>
          <p:cNvSpPr/>
          <p:nvPr/>
        </p:nvSpPr>
        <p:spPr>
          <a:xfrm rot="2654519" flipV="1">
            <a:off x="5925758" y="4853503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이등변 삼각형 50"/>
          <p:cNvSpPr/>
          <p:nvPr/>
        </p:nvSpPr>
        <p:spPr>
          <a:xfrm rot="19147260" flipV="1">
            <a:off x="7696042" y="4805246"/>
            <a:ext cx="654833" cy="259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ysClr val="windowText" lastClr="000000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6131737" y="4165486"/>
            <a:ext cx="1958823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latin typeface="Arial" panose="020B0604020202020204" pitchFamily="34" charset="0"/>
                <a:cs typeface="Arial" panose="020B0604020202020204" pitchFamily="34" charset="0"/>
              </a:rPr>
              <a:t>School Farm</a:t>
            </a:r>
            <a:endParaRPr lang="ko-KR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5795" y="218427"/>
            <a:ext cx="4229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Arial Black" panose="020B0A04020102020204" pitchFamily="34" charset="0"/>
              </a:rPr>
              <a:t>Future Strategy</a:t>
            </a:r>
            <a:endParaRPr lang="ko-KR" altLang="en-US" sz="3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5054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60240" y="3173647"/>
            <a:ext cx="2396169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1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Yeonmee</a:t>
            </a:r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Kwak</a:t>
            </a:r>
            <a:r>
              <a:rPr lang="ko-KR" alt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 Tour Director</a:t>
            </a:r>
          </a:p>
          <a:p>
            <a:pPr algn="ctr">
              <a:lnSpc>
                <a:spcPct val="130000"/>
              </a:lnSpc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Tel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010-3011-0252 </a:t>
            </a:r>
          </a:p>
          <a:p>
            <a:pPr algn="ctr">
              <a:lnSpc>
                <a:spcPct val="130000"/>
              </a:lnSpc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E-mail: Sean_jeanne@naver.com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7578" y="3166546"/>
            <a:ext cx="2585964" cy="7725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Honghee</a:t>
            </a:r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Park</a:t>
            </a:r>
            <a:r>
              <a:rPr lang="ko-KR" alt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 CEO Farmer</a:t>
            </a:r>
          </a:p>
          <a:p>
            <a:pPr algn="ctr">
              <a:lnSpc>
                <a:spcPct val="130000"/>
              </a:lnSpc>
            </a:pP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Tel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010-3010-0252</a:t>
            </a:r>
          </a:p>
          <a:p>
            <a:pPr algn="ctr">
              <a:lnSpc>
                <a:spcPct val="130000"/>
              </a:lnSpc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E-mail: ppakong@gmail.com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6554" y="3937710"/>
            <a:ext cx="3482885" cy="648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spcAft>
                <a:spcPts val="200"/>
              </a:spcAft>
              <a:buClr>
                <a:srgbClr val="C00000"/>
              </a:buClr>
              <a:tabLst>
                <a:tab pos="1339850" algn="l"/>
              </a:tabLst>
            </a:pPr>
            <a:r>
              <a:rPr lang="en-US" altLang="ko-KR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’05  </a:t>
            </a:r>
            <a:r>
              <a:rPr lang="ko-KR" altLang="en-US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MBA, KAIST </a:t>
            </a:r>
          </a:p>
          <a:p>
            <a:pPr marL="265113" indent="-265113">
              <a:lnSpc>
                <a:spcPct val="130000"/>
              </a:lnSpc>
              <a:spcAft>
                <a:spcPts val="200"/>
              </a:spcAft>
              <a:buClr>
                <a:srgbClr val="C00000"/>
              </a:buClr>
              <a:tabLst>
                <a:tab pos="1339850" algn="l"/>
              </a:tabLst>
            </a:pPr>
            <a:r>
              <a:rPr lang="en-US" altLang="ko-KR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‘97</a:t>
            </a:r>
            <a:r>
              <a:rPr lang="ko-KR" altLang="en-US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</a:t>
            </a:r>
            <a:r>
              <a:rPr lang="en-US" altLang="ko-KR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BS, Communication in </a:t>
            </a:r>
            <a:r>
              <a:rPr lang="en-US" altLang="ko-KR" sz="1400" dirty="0" err="1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Yonsei</a:t>
            </a:r>
            <a:r>
              <a:rPr lang="en-US" altLang="ko-KR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Univ.</a:t>
            </a:r>
            <a:endParaRPr lang="en-US" altLang="ko-KR" sz="14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6554" y="4615844"/>
            <a:ext cx="4088486" cy="201593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’14~Present	Farmer in Woo-Gong’s Strawberry Garden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      	CEO of Good Farmer’s Group Inc.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’18</a:t>
            </a:r>
            <a:r>
              <a:rPr lang="ko-KR" altLang="en-US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	Chairman of Job Committee of North     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      	</a:t>
            </a:r>
            <a:r>
              <a:rPr lang="en-US" altLang="ko-KR" sz="1100" dirty="0" err="1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Gyeongsang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Province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’15 ~’17        	Director General of </a:t>
            </a:r>
            <a:r>
              <a:rPr lang="ko-KR" altLang="en-US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Strawberry farmers 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     	Association of North </a:t>
            </a:r>
            <a:r>
              <a:rPr lang="en-US" altLang="ko-KR" sz="1100" dirty="0" err="1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Gyeongsang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Province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’08~’14         	LGE, CSO Department  HQ of </a:t>
            </a:r>
            <a:r>
              <a:rPr lang="ko-KR" altLang="en-US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LG Electronics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       (Biz. development, M&amp;A)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       Director of Smart TV Planning/Operation                                    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985838" algn="l"/>
                <a:tab pos="1339850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’97~’08 </a:t>
            </a:r>
            <a:r>
              <a:rPr lang="ko-KR" altLang="en-US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	KTF, Manager of Global Biz., New Biz., PR</a:t>
            </a:r>
            <a:endParaRPr lang="en-US" altLang="ko-KR" sz="11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29719" y="4805063"/>
            <a:ext cx="3810670" cy="17953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1076325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’17~ Present 	</a:t>
            </a:r>
            <a:r>
              <a:rPr lang="en-US" altLang="ko-KR" sz="1100" dirty="0" err="1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TouriDure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PD of Ministry of Culture, 	Sport and Tourism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1076325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‘15~ Present  	Tour Director of Woo-Gong’s  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1076325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      	Strawberry Garden 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1076325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      	Auditor of Good  Farmer’s Group Inc. </a:t>
            </a:r>
            <a:r>
              <a:rPr lang="ko-KR" altLang="en-US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1076325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’06~’15          	Director of Global Marketing Group,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1076325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      	Samsung Electronics </a:t>
            </a:r>
            <a:r>
              <a:rPr lang="ko-KR" altLang="en-US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1076325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’96~’04</a:t>
            </a:r>
            <a:r>
              <a:rPr lang="ko-KR" altLang="en-US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	Manager of Technical Writing Group,         </a:t>
            </a:r>
          </a:p>
          <a:p>
            <a:pPr marL="265113" indent="-265113">
              <a:spcAft>
                <a:spcPts val="200"/>
              </a:spcAft>
              <a:buClr>
                <a:srgbClr val="C00000"/>
              </a:buClr>
              <a:tabLst>
                <a:tab pos="1076325" algn="l"/>
              </a:tabLst>
            </a:pP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                	Samsung  Electronics </a:t>
            </a:r>
            <a:r>
              <a:rPr lang="ko-KR" altLang="en-US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1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endParaRPr lang="en-US" altLang="ko-KR" sz="11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29719" y="3987171"/>
            <a:ext cx="3482885" cy="6489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spcAft>
                <a:spcPts val="200"/>
              </a:spcAft>
              <a:buClr>
                <a:srgbClr val="C00000"/>
              </a:buClr>
              <a:tabLst>
                <a:tab pos="1339850" algn="l"/>
              </a:tabLst>
            </a:pPr>
            <a:r>
              <a:rPr lang="en-US" altLang="ko-KR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’06  </a:t>
            </a:r>
            <a:r>
              <a:rPr lang="ko-KR" altLang="en-US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MBA, KAIST </a:t>
            </a:r>
          </a:p>
          <a:p>
            <a:pPr marL="265113" indent="-265113">
              <a:lnSpc>
                <a:spcPct val="130000"/>
              </a:lnSpc>
              <a:spcAft>
                <a:spcPts val="200"/>
              </a:spcAft>
              <a:buClr>
                <a:srgbClr val="C00000"/>
              </a:buClr>
              <a:tabLst>
                <a:tab pos="1339850" algn="l"/>
              </a:tabLst>
            </a:pPr>
            <a:r>
              <a:rPr lang="en-US" altLang="ko-KR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’96  </a:t>
            </a:r>
            <a:r>
              <a:rPr lang="ko-KR" altLang="en-US" sz="1400" dirty="0" smtClean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BS, Communication in 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Yonsei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Univ.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353259" y="311215"/>
            <a:ext cx="4020568" cy="7587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Bio of Top mgmt.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D1469090-A49F-426A-8A45-32DCD6AF40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4635" y="1076281"/>
            <a:ext cx="1565618" cy="199899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EB1F69E3-E006-4538-8D21-FEB15CC1E5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8352" y="1042505"/>
            <a:ext cx="1565618" cy="195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1060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17607" y="59151"/>
            <a:ext cx="3590706" cy="7587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 smtClean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Farm Overview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59702" y="6525344"/>
            <a:ext cx="5865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/>
              <a:t>- </a:t>
            </a:r>
            <a:fld id="{FA990557-8BA9-43FE-B64C-78F10B81A6BE}" type="slidenum">
              <a:rPr lang="ko-KR" altLang="en-US" sz="900" smtClean="0"/>
              <a:pPr algn="ctr"/>
              <a:t>2</a:t>
            </a:fld>
            <a:r>
              <a:rPr lang="en-US" altLang="ko-KR" sz="900" dirty="0"/>
              <a:t>-</a:t>
            </a:r>
            <a:endParaRPr lang="ko-KR" altLang="en-US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04AE3E4-4FC3-4E5F-BA44-CE2C0FFC359E}"/>
              </a:ext>
            </a:extLst>
          </p:cNvPr>
          <p:cNvSpPr txBox="1"/>
          <p:nvPr/>
        </p:nvSpPr>
        <p:spPr>
          <a:xfrm>
            <a:off x="333538" y="1886636"/>
            <a:ext cx="4294114" cy="36205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Located in </a:t>
            </a:r>
            <a:r>
              <a:rPr lang="en-US" altLang="ko-KR" sz="1400" dirty="0" err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Sangju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city, </a:t>
            </a:r>
            <a:r>
              <a:rPr lang="en-US" altLang="ko-KR" sz="1400" dirty="0" err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Gyeongbuk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province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Founded in 2014 by former LG and SAMSUNG mgmts.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Facilities (All adapted Smart farm solutions)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- Cultivation and Seedling Area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7,500m</a:t>
            </a:r>
            <a:r>
              <a:rPr lang="en-US" altLang="ko-KR" sz="1400" baseline="300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2 </a:t>
            </a:r>
            <a:endParaRPr lang="en-US" altLang="ko-KR" sz="1400" baseline="30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- Experience zone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400m</a:t>
            </a:r>
            <a:r>
              <a:rPr lang="en-US" altLang="ko-KR" sz="1400" baseline="300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2  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- Work house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400m</a:t>
            </a:r>
            <a:r>
              <a:rPr lang="en-US" altLang="ko-KR" sz="1400" baseline="300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2</a:t>
            </a:r>
            <a:endParaRPr lang="en-US" altLang="ko-KR" sz="14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- Parking lot 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700m</a:t>
            </a:r>
            <a:r>
              <a:rPr lang="en-US" altLang="ko-KR" sz="1400" baseline="300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2</a:t>
            </a:r>
          </a:p>
          <a:p>
            <a:pPr marL="285750" indent="-285750">
              <a:lnSpc>
                <a:spcPct val="130000"/>
              </a:lnSpc>
              <a:buClr>
                <a:srgbClr val="C00000"/>
              </a:buClr>
              <a:buFont typeface="Wingdings" panose="05000000000000000000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Business Area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- Sales of fresh strawberry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- Offering PICKING AND EXPERIENCE program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- Sales of processed goods (strawberry jam)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endParaRPr lang="en-US" altLang="ko-KR" sz="1400" baseline="300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D6EDC9D0-88EB-47A7-BC9C-CD943DB45A5F}"/>
              </a:ext>
            </a:extLst>
          </p:cNvPr>
          <p:cNvSpPr/>
          <p:nvPr/>
        </p:nvSpPr>
        <p:spPr>
          <a:xfrm>
            <a:off x="365156" y="1257733"/>
            <a:ext cx="4406512" cy="547638"/>
          </a:xfrm>
          <a:prstGeom prst="rect">
            <a:avLst/>
          </a:prstGeom>
          <a:effectLst/>
        </p:spPr>
        <p:txBody>
          <a:bodyPr wrap="square" lIns="85142" tIns="42571" rIns="85142" bIns="42571">
            <a:spAutoFit/>
          </a:bodyPr>
          <a:lstStyle/>
          <a:p>
            <a:r>
              <a:rPr lang="en-US" altLang="ko-KR" sz="1500" i="1" dirty="0">
                <a:solidFill>
                  <a:srgbClr val="5A5F64"/>
                </a:solidFill>
                <a:effectLst>
                  <a:reflection blurRad="6350" stA="30000" endPos="30000" dir="5400000" sy="-100000" algn="bl" rotWithShape="0"/>
                </a:effectLst>
                <a:latin typeface="+mn-ea"/>
              </a:rPr>
              <a:t>Overview of </a:t>
            </a:r>
          </a:p>
          <a:p>
            <a:r>
              <a:rPr lang="en-US" altLang="ko-KR" sz="1500" i="1" dirty="0">
                <a:solidFill>
                  <a:srgbClr val="5A5F64"/>
                </a:solidFill>
                <a:effectLst>
                  <a:reflection blurRad="6350" stA="30000" endPos="30000" dir="5400000" sy="-100000" algn="bl" rotWithShape="0"/>
                </a:effectLst>
                <a:latin typeface="+mn-ea"/>
              </a:rPr>
              <a:t>‘Woo-Gong’ </a:t>
            </a:r>
            <a:r>
              <a:rPr lang="en-US" altLang="ko-KR" sz="1500" i="1" dirty="0" err="1">
                <a:solidFill>
                  <a:srgbClr val="5A5F64"/>
                </a:solidFill>
                <a:effectLst>
                  <a:reflection blurRad="6350" stA="30000" endPos="30000" dir="5400000" sy="-100000" algn="bl" rotWithShape="0"/>
                </a:effectLst>
                <a:latin typeface="+mn-ea"/>
              </a:rPr>
              <a:t>sStrawberry</a:t>
            </a:r>
            <a:r>
              <a:rPr lang="en-US" altLang="ko-KR" sz="1500" i="1" dirty="0">
                <a:solidFill>
                  <a:srgbClr val="5A5F64"/>
                </a:solidFill>
                <a:effectLst>
                  <a:reflection blurRad="6350" stA="30000" endPos="30000" dir="5400000" sy="-100000" algn="bl" rotWithShape="0"/>
                </a:effectLst>
                <a:latin typeface="+mn-ea"/>
              </a:rPr>
              <a:t> Garden’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39717BD-2AC2-43FF-9AA9-91646D07101C}"/>
              </a:ext>
            </a:extLst>
          </p:cNvPr>
          <p:cNvSpPr txBox="1"/>
          <p:nvPr/>
        </p:nvSpPr>
        <p:spPr>
          <a:xfrm>
            <a:off x="4887862" y="1886636"/>
            <a:ext cx="4752528" cy="33404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Operate ‘Woo Gong’s Strawberry Garden’ 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- Seedlings, Cultivation, Farm tour, etc.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Develop &amp; implement new agricultural business models 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(Joining </a:t>
            </a:r>
            <a:r>
              <a:rPr lang="en-US" altLang="ko-KR" sz="1400" dirty="0" err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Sangju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Smart Farm Innovation Valley)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- FARM FRANCHISE 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- LEASE business of smart farm complex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 - Sales &amp; Distribution of smart farm device and facilities 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Educate and consult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- Greenhouse horticulture business 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    - Agricultural management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endParaRPr lang="en-US" altLang="ko-KR" sz="1400" baseline="300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FCA7E34F-D4B5-40AA-9F6A-9AF1C724C8FE}"/>
              </a:ext>
            </a:extLst>
          </p:cNvPr>
          <p:cNvSpPr/>
          <p:nvPr/>
        </p:nvSpPr>
        <p:spPr>
          <a:xfrm>
            <a:off x="4919480" y="1257733"/>
            <a:ext cx="4752528" cy="547638"/>
          </a:xfrm>
          <a:prstGeom prst="rect">
            <a:avLst/>
          </a:prstGeom>
          <a:effectLst/>
        </p:spPr>
        <p:txBody>
          <a:bodyPr wrap="square" lIns="85142" tIns="42571" rIns="85142" bIns="42571">
            <a:spAutoFit/>
          </a:bodyPr>
          <a:lstStyle/>
          <a:p>
            <a:r>
              <a:rPr lang="en-US" altLang="ko-KR" sz="1500" i="1" dirty="0">
                <a:solidFill>
                  <a:srgbClr val="5A5F64"/>
                </a:solidFill>
                <a:effectLst>
                  <a:reflection blurRad="6350" stA="30000" endPos="30000" dir="5400000" sy="-100000" algn="bl" rotWithShape="0"/>
                </a:effectLst>
                <a:latin typeface="+mn-ea"/>
              </a:rPr>
              <a:t>Overview of </a:t>
            </a:r>
          </a:p>
          <a:p>
            <a:r>
              <a:rPr lang="en-US" altLang="ko-KR" sz="1500" i="1" dirty="0">
                <a:solidFill>
                  <a:srgbClr val="5A5F64"/>
                </a:solidFill>
                <a:effectLst>
                  <a:reflection blurRad="6350" stA="30000" endPos="30000" dir="5400000" sy="-100000" algn="bl" rotWithShape="0"/>
                </a:effectLst>
                <a:latin typeface="+mn-ea"/>
              </a:rPr>
              <a:t>Good Farmers’ Group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C974D53B-1998-48E1-9619-B4BB11D4EB06}"/>
              </a:ext>
            </a:extLst>
          </p:cNvPr>
          <p:cNvSpPr/>
          <p:nvPr/>
        </p:nvSpPr>
        <p:spPr>
          <a:xfrm>
            <a:off x="523196" y="1867865"/>
            <a:ext cx="2732431" cy="9796"/>
          </a:xfrm>
          <a:prstGeom prst="rect">
            <a:avLst/>
          </a:prstGeom>
          <a:solidFill>
            <a:srgbClr val="00A4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2" tIns="42571" rIns="85142" bIns="42571" rtlCol="0" anchor="ctr"/>
          <a:lstStyle/>
          <a:p>
            <a:pPr algn="ctr"/>
            <a:endParaRPr lang="ko-KR" alt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49C0AADD-BC53-41F6-8E59-288A8FFCE2A1}"/>
              </a:ext>
            </a:extLst>
          </p:cNvPr>
          <p:cNvSpPr/>
          <p:nvPr/>
        </p:nvSpPr>
        <p:spPr>
          <a:xfrm>
            <a:off x="5063496" y="1867865"/>
            <a:ext cx="2946992" cy="9796"/>
          </a:xfrm>
          <a:prstGeom prst="rect">
            <a:avLst/>
          </a:prstGeom>
          <a:solidFill>
            <a:srgbClr val="00A4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42" tIns="42571" rIns="85142" bIns="42571" rtlCol="0" anchor="ctr"/>
          <a:lstStyle/>
          <a:p>
            <a:pPr algn="ctr"/>
            <a:endParaRPr lang="ko-KR" alt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22" name="Picture 4">
            <a:extLst>
              <a:ext uri="{FF2B5EF4-FFF2-40B4-BE49-F238E27FC236}">
                <a16:creationId xmlns:a16="http://schemas.microsoft.com/office/drawing/2014/main" xmlns="" id="{904F22DB-7394-42EB-A2B4-B2B812B9C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95" y="5430455"/>
            <a:ext cx="1635386" cy="1090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5">
            <a:extLst>
              <a:ext uri="{FF2B5EF4-FFF2-40B4-BE49-F238E27FC236}">
                <a16:creationId xmlns:a16="http://schemas.microsoft.com/office/drawing/2014/main" xmlns="" id="{7DD9E4E1-D8E8-4D65-9A02-9E627314C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0176" y="5430455"/>
            <a:ext cx="1627137" cy="1090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xmlns="" id="{A485D15D-81E7-4457-B1A7-6A76B51C7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5408" y="5461862"/>
            <a:ext cx="1598994" cy="1090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xmlns="" id="{0879620D-6D8C-4283-A0BB-EB0F1DE64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3507" y="5461862"/>
            <a:ext cx="1606764" cy="107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xmlns="" id="{113A1619-62CF-4C9E-9231-AE7C4A1737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2068" b="3027"/>
          <a:stretch/>
        </p:blipFill>
        <p:spPr>
          <a:xfrm>
            <a:off x="7661344" y="5460463"/>
            <a:ext cx="1718836" cy="107282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762E51F-5E76-421F-9BBF-308B255FCA7F}"/>
              </a:ext>
            </a:extLst>
          </p:cNvPr>
          <p:cNvSpPr txBox="1"/>
          <p:nvPr/>
        </p:nvSpPr>
        <p:spPr>
          <a:xfrm>
            <a:off x="405022" y="838549"/>
            <a:ext cx="9516530" cy="9140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ko-KR" sz="1500" b="1" spc="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|</a:t>
            </a:r>
            <a:r>
              <a:rPr lang="en-US" altLang="ko-KR" sz="1500" b="1" spc="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t>A farmers’ farm where they grow best strawberries under the spirit of “Woo Gong E </a:t>
            </a:r>
            <a:r>
              <a:rPr lang="en-US" altLang="ko-KR" sz="1500" b="1" spc="5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t>Sahn</a:t>
            </a:r>
            <a:r>
              <a:rPr lang="en-US" altLang="ko-KR" sz="1500" b="1" spc="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t>”, meaning </a:t>
            </a:r>
            <a:r>
              <a:rPr lang="en-US" altLang="ko-KR" sz="1500" b="1" spc="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t>“No matter how difficult a thing is, as long as we persist, we shall definitely succeed</a:t>
            </a:r>
            <a:r>
              <a:rPr lang="en-US" altLang="ko-KR" b="1" spc="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t>.” </a:t>
            </a:r>
          </a:p>
          <a:p>
            <a:pPr>
              <a:lnSpc>
                <a:spcPct val="130000"/>
              </a:lnSpc>
            </a:pP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1989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3366" y="4652537"/>
            <a:ext cx="2734390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17607" y="59151"/>
            <a:ext cx="4338732" cy="8353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Sale of Fresh Fruit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8756" y="1316119"/>
            <a:ext cx="8740876" cy="12126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Delivery service takes up around 20% of our total revenue and 67% of our customers live in Seoul and metropolitan areas adjacent to the Capital of South Korea. 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We take full advantage of the top tier distribution channels such as </a:t>
            </a:r>
            <a:r>
              <a:rPr lang="en-US" altLang="ko-KR" sz="1400" dirty="0" err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SahtGot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Distribution and Strawberry Collection in AK Plaza Department Store. 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05022" y="916930"/>
            <a:ext cx="9516530" cy="4124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b="1" spc="5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t>Our farm sells high quality fresh fruit through direct transaction</a:t>
            </a:r>
            <a:r>
              <a:rPr lang="en-US" altLang="ko-KR" sz="1600" b="1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Arial" panose="020B0604020202020204" pitchFamily="34" charset="0"/>
              </a:rPr>
              <a:t>.</a:t>
            </a:r>
            <a:endParaRPr lang="en-US" altLang="ko-KR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3" cstate="print"/>
          <a:srcRect l="4682"/>
          <a:stretch>
            <a:fillRect/>
          </a:stretch>
        </p:blipFill>
        <p:spPr bwMode="auto">
          <a:xfrm>
            <a:off x="666674" y="4652537"/>
            <a:ext cx="2716366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734" b="4958"/>
          <a:stretch>
            <a:fillRect/>
          </a:stretch>
        </p:blipFill>
        <p:spPr bwMode="auto">
          <a:xfrm>
            <a:off x="3588940" y="2669193"/>
            <a:ext cx="2861546" cy="182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6039" y="2666449"/>
            <a:ext cx="2727000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5907" y="2666449"/>
            <a:ext cx="2713245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8941" y="4652538"/>
            <a:ext cx="2861546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1803" y="4586814"/>
            <a:ext cx="2709644" cy="1847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17607" y="97431"/>
            <a:ext cx="3865269" cy="7587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Strawberry Tour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5022" y="916930"/>
            <a:ext cx="9516530" cy="3745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b="1" spc="5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t>We provide a differentiated tour package where you can eat, play and watch.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761" y="1440663"/>
            <a:ext cx="8959375" cy="9325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Weekdays: Group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/ Weekends:  Family and individuals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Programs: Strawberry picking, cooking classes (Strawberry </a:t>
            </a:r>
            <a:r>
              <a:rPr lang="en-US" altLang="ko-KR" sz="1400" dirty="0" err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pondue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, strawberry cake, strawberry soap, etc.)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Goal for year 2019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: 5,000 persons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9155" y="4593567"/>
            <a:ext cx="2727001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634" y="2563003"/>
            <a:ext cx="2725595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07562" y="2551945"/>
            <a:ext cx="2722811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22707" y="2506020"/>
            <a:ext cx="2736805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 t="4128" b="5989"/>
          <a:stretch>
            <a:fillRect/>
          </a:stretch>
        </p:blipFill>
        <p:spPr bwMode="auto">
          <a:xfrm>
            <a:off x="3621747" y="4595750"/>
            <a:ext cx="2708626" cy="181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17607" y="59151"/>
            <a:ext cx="6413210" cy="8353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Sale of Processed Products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2613" y="805779"/>
            <a:ext cx="9516530" cy="3745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b="1" spc="50" dirty="0">
                <a:solidFill>
                  <a:schemeClr val="tx1">
                    <a:lumMod val="50000"/>
                    <a:lumOff val="50000"/>
                  </a:schemeClr>
                </a:solidFill>
                <a:latin typeface="Tahoma" panose="020B0604030504040204" pitchFamily="34" charset="0"/>
                <a:cs typeface="Arial" panose="020B0604020202020204" pitchFamily="34" charset="0"/>
              </a:rPr>
              <a:t>We make fresh strawberry jam slowly concentrated at a low temperature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8753" y="1230462"/>
            <a:ext cx="8919008" cy="12126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Use fresh strawberries, not frozen ones for raw materials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Pure strawberry jam with no additives other than strawberry 67% and organic sugar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33%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endParaRPr lang="en-US" altLang="ko-KR" sz="1400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339850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Strawberries get concentrated slowly at a low temperature without coagulants, boasting original texture and smell of fresh strawberries</a:t>
            </a:r>
            <a:endParaRPr lang="en-US" altLang="ko-KR" sz="1400" b="1" dirty="0">
              <a:solidFill>
                <a:srgbClr val="FF0000"/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5694" y="4548263"/>
            <a:ext cx="2721469" cy="1814313"/>
          </a:xfrm>
          <a:prstGeom prst="rect">
            <a:avLst/>
          </a:prstGeom>
        </p:spPr>
      </p:pic>
      <p:pic>
        <p:nvPicPr>
          <p:cNvPr id="19" name="Picture 5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6217" y="4589596"/>
            <a:ext cx="2924535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8417" y="2524602"/>
            <a:ext cx="2721469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921" y="2544702"/>
            <a:ext cx="2733101" cy="18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그림 22"/>
          <p:cNvPicPr>
            <a:picLocks noChangeAspect="1"/>
          </p:cNvPicPr>
          <p:nvPr/>
        </p:nvPicPr>
        <p:blipFill rotWithShape="1">
          <a:blip r:embed="rId6"/>
          <a:srcRect l="2068" b="3027"/>
          <a:stretch/>
        </p:blipFill>
        <p:spPr>
          <a:xfrm>
            <a:off x="3423920" y="2524603"/>
            <a:ext cx="2938419" cy="1834038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7"/>
          <a:srcRect r="5256"/>
          <a:stretch/>
        </p:blipFill>
        <p:spPr>
          <a:xfrm>
            <a:off x="483921" y="4589596"/>
            <a:ext cx="2726639" cy="19005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612" y="1320800"/>
            <a:ext cx="9008716" cy="5071914"/>
          </a:xfrm>
          <a:prstGeom prst="rect">
            <a:avLst/>
          </a:prstGeom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26612" y="97431"/>
            <a:ext cx="2847747" cy="7587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Smart Farm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6907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7607" y="59151"/>
            <a:ext cx="3202203" cy="8353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Why? When? 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5" name="모서리가 둥근 직사각형 4"/>
          <p:cNvSpPr/>
          <p:nvPr/>
        </p:nvSpPr>
        <p:spPr bwMode="auto">
          <a:xfrm>
            <a:off x="489092" y="1140289"/>
            <a:ext cx="1658680" cy="798827"/>
          </a:xfrm>
          <a:prstGeom prst="roundRect">
            <a:avLst>
              <a:gd name="adj" fmla="val 8975"/>
            </a:avLst>
          </a:prstGeom>
          <a:solidFill>
            <a:srgbClr val="458B39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092" y="1191089"/>
            <a:ext cx="1658680" cy="6991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16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Greenhouse </a:t>
            </a:r>
          </a:p>
          <a:p>
            <a:pPr algn="ctr">
              <a:lnSpc>
                <a:spcPct val="130000"/>
              </a:lnSpc>
            </a:pPr>
            <a:r>
              <a:rPr lang="en-US" altLang="ko-KR" sz="16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Horticulture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90601" y="1051632"/>
            <a:ext cx="7361399" cy="10525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It is to increase production and grow high quality agricultural products by controlling the environment appropriately.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It’s not against the eco-friendly environment nor violates agricultural values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90600" y="3903809"/>
            <a:ext cx="4440400" cy="261302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Light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:  covering materials, curtains, shades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Temperature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: ventilation technology,  warming system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Humidity: research and diligence needed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CO2 : low cost but big effect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Nutrient solution</a:t>
            </a:r>
            <a:r>
              <a:rPr lang="ko-KR" altLang="en-US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: daily check, sensor management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b="1" dirty="0">
                <a:solidFill>
                  <a:srgbClr val="FF000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Introduction of a smart farm solution  </a:t>
            </a:r>
            <a:r>
              <a:rPr lang="en-US" altLang="ko-KR" sz="1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should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sz="1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be the last consideration .</a:t>
            </a:r>
            <a:r>
              <a:rPr lang="ko-KR" altLang="en-US" sz="1400" b="1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endParaRPr lang="en-US" altLang="ko-KR" sz="1400" b="1" dirty="0"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13" name="모서리가 둥근 직사각형 12"/>
          <p:cNvSpPr/>
          <p:nvPr/>
        </p:nvSpPr>
        <p:spPr bwMode="auto">
          <a:xfrm>
            <a:off x="489092" y="3974929"/>
            <a:ext cx="1658680" cy="901872"/>
          </a:xfrm>
          <a:prstGeom prst="roundRect">
            <a:avLst>
              <a:gd name="adj" fmla="val 8975"/>
            </a:avLst>
          </a:prstGeom>
          <a:solidFill>
            <a:srgbClr val="458B39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867" y="4060166"/>
            <a:ext cx="1552028" cy="73250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Management </a:t>
            </a:r>
          </a:p>
          <a:p>
            <a:pPr>
              <a:lnSpc>
                <a:spcPct val="130000"/>
              </a:lnSpc>
            </a:pPr>
            <a:r>
              <a:rPr lang="en-US" altLang="ko-KR" sz="16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Requirements</a:t>
            </a:r>
            <a:endParaRPr lang="en-US" altLang="ko-KR" sz="1600" b="1" dirty="0">
              <a:solidFill>
                <a:schemeClr val="bg1"/>
              </a:solidFill>
              <a:effectLst/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3600" y="4702339"/>
            <a:ext cx="2560320" cy="11726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dirty="0">
                <a:solidFill>
                  <a:srgbClr val="0070C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Priority in order </a:t>
            </a:r>
          </a:p>
          <a:p>
            <a:pPr>
              <a:lnSpc>
                <a:spcPct val="130000"/>
              </a:lnSpc>
              <a:buClr>
                <a:srgbClr val="C00000"/>
              </a:buClr>
              <a:tabLst>
                <a:tab pos="1881188" algn="l"/>
              </a:tabLst>
            </a:pPr>
            <a:r>
              <a:rPr lang="en-US" altLang="ko-KR" dirty="0">
                <a:solidFill>
                  <a:srgbClr val="0070C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(investment, management)</a:t>
            </a:r>
            <a:r>
              <a:rPr lang="ko-KR" altLang="en-US" dirty="0">
                <a:solidFill>
                  <a:srgbClr val="0070C0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endParaRPr lang="en-US" altLang="ko-KR" dirty="0">
              <a:solidFill>
                <a:srgbClr val="0070C0"/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489092" y="2414518"/>
            <a:ext cx="1658680" cy="807854"/>
          </a:xfrm>
          <a:prstGeom prst="roundRect">
            <a:avLst>
              <a:gd name="adj" fmla="val 8975"/>
            </a:avLst>
          </a:prstGeom>
          <a:solidFill>
            <a:srgbClr val="458B39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3991" y="2595513"/>
            <a:ext cx="1633781" cy="37907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Smart Farming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90601" y="2285221"/>
            <a:ext cx="7361399" cy="13726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It’s not a matter of  facility level (smart farming technology is needed anywhere such as in bare soil, plastic &amp; glass green house)  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Smart farming technology is required for the greenhouse horticulture format which has been heavily invested.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2290600" y="3903809"/>
            <a:ext cx="4048973" cy="2769691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오른쪽 중괄호 1"/>
          <p:cNvSpPr/>
          <p:nvPr/>
        </p:nvSpPr>
        <p:spPr>
          <a:xfrm>
            <a:off x="6482080" y="3946427"/>
            <a:ext cx="497840" cy="2684454"/>
          </a:xfrm>
          <a:prstGeom prst="rightBrace">
            <a:avLst>
              <a:gd name="adj1" fmla="val 100170"/>
              <a:gd name="adj2" fmla="val 50000"/>
            </a:avLst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2102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21664" y="138788"/>
            <a:ext cx="5575737" cy="6760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28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Employment of Smart Farm</a:t>
            </a:r>
            <a:endParaRPr lang="ko-KR" altLang="en-US" sz="28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5" name="모서리가 둥근 직사각형 4"/>
          <p:cNvSpPr/>
          <p:nvPr/>
        </p:nvSpPr>
        <p:spPr bwMode="auto">
          <a:xfrm>
            <a:off x="489091" y="1028529"/>
            <a:ext cx="4762178" cy="871242"/>
          </a:xfrm>
          <a:prstGeom prst="roundRect">
            <a:avLst>
              <a:gd name="adj" fmla="val 8975"/>
            </a:avLst>
          </a:prstGeom>
          <a:solidFill>
            <a:srgbClr val="458B39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0361" y="1048703"/>
            <a:ext cx="4165883" cy="8002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Automated facility in 2014</a:t>
            </a:r>
            <a:r>
              <a:rPr lang="ko-KR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endParaRPr lang="en-US" altLang="ko-KR" sz="2000" b="1" dirty="0">
              <a:solidFill>
                <a:schemeClr val="bg1"/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(Single span green house)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8516" y="2001371"/>
            <a:ext cx="7361399" cy="1692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Automated facility</a:t>
            </a:r>
            <a:r>
              <a:rPr lang="ko-KR" altLang="en-US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/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(Irrigation system, ventilation system) 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Multilayer insulating curtains 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Air agitator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Fan heater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rcRect b="16707"/>
          <a:stretch/>
        </p:blipFill>
        <p:spPr>
          <a:xfrm>
            <a:off x="765175" y="4111330"/>
            <a:ext cx="5991225" cy="250879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/>
          <a:srcRect t="13364" b="5475"/>
          <a:stretch/>
        </p:blipFill>
        <p:spPr>
          <a:xfrm>
            <a:off x="6956742" y="4111330"/>
            <a:ext cx="2352675" cy="2489201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6552" y="2631488"/>
            <a:ext cx="3732865" cy="1379537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8263" y="769032"/>
            <a:ext cx="3731154" cy="178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9237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81" y="3680807"/>
            <a:ext cx="4532576" cy="245684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7607" y="97431"/>
            <a:ext cx="6354348" cy="7587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5748" tIns="47873" rIns="95748" bIns="47873" anchor="ctr">
            <a:spAutoFit/>
          </a:bodyPr>
          <a:lstStyle/>
          <a:p>
            <a:pPr defTabSz="958544">
              <a:lnSpc>
                <a:spcPct val="150000"/>
              </a:lnSpc>
            </a:pPr>
            <a:r>
              <a:rPr lang="en-US" altLang="ko-KR" sz="3200" dirty="0">
                <a:latin typeface="Arial Black" panose="020B0A04020102020204" pitchFamily="34" charset="0"/>
                <a:ea typeface="HY견고딕" pitchFamily="18" charset="-127"/>
                <a:cs typeface="Tahoma" pitchFamily="34" charset="0"/>
              </a:rPr>
              <a:t>Employment of Smart Farm</a:t>
            </a:r>
            <a:endParaRPr lang="ko-KR" altLang="en-US" sz="3200" dirty="0">
              <a:latin typeface="Arial Black" panose="020B0A04020102020204" pitchFamily="34" charset="0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3539" y="1909931"/>
            <a:ext cx="7361399" cy="1692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When building up a multi span green house,    </a:t>
            </a:r>
            <a:b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the smart farm solution was employed.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Incorporated control box was introduced.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CCTV was applied.</a:t>
            </a:r>
          </a:p>
          <a:p>
            <a:pPr marL="265113" indent="-265113">
              <a:lnSpc>
                <a:spcPct val="130000"/>
              </a:lnSpc>
              <a:buClr>
                <a:srgbClr val="C00000"/>
              </a:buClr>
              <a:buFont typeface="Wingdings" pitchFamily="2" charset="2"/>
              <a:buChar char="l"/>
              <a:tabLst>
                <a:tab pos="1881188" algn="l"/>
              </a:tabLst>
            </a:pPr>
            <a:r>
              <a:rPr lang="en-US" altLang="ko-KR" sz="1600" dirty="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Remote control through PC and smart phones </a:t>
            </a: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22084" y="893466"/>
            <a:ext cx="6116752" cy="917662"/>
          </a:xfrm>
          <a:prstGeom prst="roundRect">
            <a:avLst>
              <a:gd name="adj" fmla="val 8975"/>
            </a:avLst>
          </a:prstGeom>
          <a:solidFill>
            <a:srgbClr val="458B39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9041" y="998354"/>
            <a:ext cx="465148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Smart farm was introduced  in 2016</a:t>
            </a:r>
            <a:r>
              <a:rPr lang="ko-KR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 </a:t>
            </a:r>
            <a:endParaRPr lang="en-US" altLang="ko-KR" sz="2000" b="1" dirty="0">
              <a:solidFill>
                <a:schemeClr val="bg1"/>
              </a:solidFill>
              <a:latin typeface="Arial" panose="020B0604020202020204" pitchFamily="34" charset="0"/>
              <a:ea typeface="맑은 고딕" pitchFamily="50" charset="-127"/>
              <a:cs typeface="Arial" panose="020B0604020202020204" pitchFamily="34" charset="0"/>
            </a:endParaRPr>
          </a:p>
          <a:p>
            <a:pPr algn="ctr"/>
            <a:r>
              <a:rPr lang="en-US" altLang="ko-KR" sz="2000" b="1" dirty="0">
                <a:solidFill>
                  <a:schemeClr val="bg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rPr>
              <a:t>(Multi span green house)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932" y="3909473"/>
            <a:ext cx="4792345" cy="261204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2716" y="4254913"/>
            <a:ext cx="4500880" cy="245684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5671" y="801148"/>
            <a:ext cx="24479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9212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6570</TotalTime>
  <Words>955</Words>
  <Application>Microsoft Office PowerPoint</Application>
  <PresentationFormat>A4 용지(210x297mm)</PresentationFormat>
  <Paragraphs>184</Paragraphs>
  <Slides>16</Slides>
  <Notes>8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박홍희</dc:creator>
  <cp:lastModifiedBy>USERSPC</cp:lastModifiedBy>
  <cp:revision>252</cp:revision>
  <cp:lastPrinted>2018-06-26T01:42:42Z</cp:lastPrinted>
  <dcterms:created xsi:type="dcterms:W3CDTF">2016-07-29T02:05:28Z</dcterms:created>
  <dcterms:modified xsi:type="dcterms:W3CDTF">2019-08-20T16:40:40Z</dcterms:modified>
</cp:coreProperties>
</file>