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256" r:id="rId5"/>
    <p:sldId id="306" r:id="rId6"/>
    <p:sldId id="307" r:id="rId7"/>
    <p:sldId id="278" r:id="rId8"/>
    <p:sldId id="302" r:id="rId9"/>
    <p:sldId id="364" r:id="rId10"/>
    <p:sldId id="308" r:id="rId11"/>
    <p:sldId id="337" r:id="rId12"/>
    <p:sldId id="311" r:id="rId13"/>
    <p:sldId id="314" r:id="rId14"/>
    <p:sldId id="357" r:id="rId15"/>
    <p:sldId id="323" r:id="rId16"/>
    <p:sldId id="367" r:id="rId17"/>
    <p:sldId id="321" r:id="rId18"/>
    <p:sldId id="331" r:id="rId19"/>
    <p:sldId id="342" r:id="rId20"/>
    <p:sldId id="368" r:id="rId21"/>
    <p:sldId id="340" r:id="rId22"/>
    <p:sldId id="369" r:id="rId23"/>
    <p:sldId id="332" r:id="rId24"/>
    <p:sldId id="370" r:id="rId25"/>
    <p:sldId id="371" r:id="rId26"/>
    <p:sldId id="341" r:id="rId27"/>
    <p:sldId id="339" r:id="rId28"/>
    <p:sldId id="365" r:id="rId29"/>
    <p:sldId id="376" r:id="rId30"/>
    <p:sldId id="333" r:id="rId31"/>
    <p:sldId id="358" r:id="rId32"/>
    <p:sldId id="356" r:id="rId33"/>
    <p:sldId id="373" r:id="rId34"/>
    <p:sldId id="338" r:id="rId35"/>
    <p:sldId id="334" r:id="rId36"/>
    <p:sldId id="352" r:id="rId37"/>
    <p:sldId id="344" r:id="rId38"/>
    <p:sldId id="335" r:id="rId39"/>
    <p:sldId id="374" r:id="rId40"/>
    <p:sldId id="375" r:id="rId41"/>
    <p:sldId id="362" r:id="rId42"/>
    <p:sldId id="363" r:id="rId43"/>
    <p:sldId id="37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434" autoAdjust="0"/>
  </p:normalViewPr>
  <p:slideViewPr>
    <p:cSldViewPr snapToGrid="0">
      <p:cViewPr varScale="1">
        <p:scale>
          <a:sx n="108" d="100"/>
          <a:sy n="108" d="100"/>
        </p:scale>
        <p:origin x="714" y="78"/>
      </p:cViewPr>
      <p:guideLst/>
    </p:cSldViewPr>
  </p:slideViewPr>
  <p:notesTextViewPr>
    <p:cViewPr>
      <p:scale>
        <a:sx n="1" d="1"/>
        <a:sy n="1" d="1"/>
      </p:scale>
      <p:origin x="0" y="0"/>
    </p:cViewPr>
  </p:notesTextViewPr>
  <p:sorterViewPr>
    <p:cViewPr varScale="1">
      <p:scale>
        <a:sx n="100" d="100"/>
        <a:sy n="100" d="100"/>
      </p:scale>
      <p:origin x="0" y="-657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3847A2-D854-4AB7-A6F5-8EEF9637FEE1}" type="datetimeFigureOut">
              <a:rPr lang="en-US" smtClean="0"/>
              <a:t>8/23/2019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340923-BB49-430F-8379-71386D19D4AB}" type="slidenum">
              <a:rPr lang="en-US" smtClean="0"/>
              <a:t>‹#›</a:t>
            </a:fld>
            <a:endParaRPr lang="en-US"/>
          </a:p>
        </p:txBody>
      </p:sp>
    </p:spTree>
    <p:extLst>
      <p:ext uri="{BB962C8B-B14F-4D97-AF65-F5344CB8AC3E}">
        <p14:creationId xmlns:p14="http://schemas.microsoft.com/office/powerpoint/2010/main" val="3197996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bloomberg.com/news/articles/2019-07-10/tencent-backed-meicai-is-said-to-seek-at-least-500-million"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gsma.com/mobilefordevelopment/wp-content/uploads/2019/03/GSMA_mAgri_AgTech-Innovation-Unlocks-Economic-Identities-for-Smallholder-Farmers-in-Indonesia-1.pdf"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medium.com/pulse-lab-jakarta/connecting-farmers-with-investors-the-tanifund-way-b00b61893a31"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bigdata-madesimple.com/top-10-agritech-companies-you-need-to-know/"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ignitia.se/"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worldgovernmentsummit.org/api/publications/document?id=95df8ac4-e97c-6578-b2f8-ff0000a7ddb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starthubwageningen.nl/"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agfundernews.com/7-top-agtech-startups-defining-the-future-of-agriculture.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futurefarming.com/Smart-farmers/Articles/2018/11/12-precision-farming-agtech-start-ups-to-watch-361648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agridigital.io/products/platform-overview"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forbes.com/sites/maggiemcgrath/2017/06/28/the-25-most-innovative-ag-tech-startups/#56be538b4883"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sz="1200" dirty="0">
                <a:solidFill>
                  <a:schemeClr val="tx1">
                    <a:lumMod val="75000"/>
                    <a:lumOff val="25000"/>
                  </a:schemeClr>
                </a:solidFill>
                <a:latin typeface="+mn-ea"/>
                <a:ea typeface="+mn-ea"/>
              </a:rPr>
              <a:t>Create a customer profile</a:t>
            </a:r>
          </a:p>
          <a:p>
            <a:r>
              <a:rPr lang="en-US" altLang="ko-KR" sz="1200" kern="1200" dirty="0">
                <a:solidFill>
                  <a:schemeClr val="tx1">
                    <a:lumMod val="75000"/>
                    <a:lumOff val="25000"/>
                  </a:schemeClr>
                </a:solidFill>
                <a:latin typeface="+mn-ea"/>
                <a:ea typeface="+mn-ea"/>
                <a:cs typeface="+mn-cs"/>
              </a:rPr>
              <a:t>their age, gender, location, spending habits and income</a:t>
            </a:r>
          </a:p>
          <a:p>
            <a:r>
              <a:rPr lang="en-US" altLang="ko-KR" sz="1200" kern="1200" dirty="0">
                <a:solidFill>
                  <a:schemeClr val="tx1">
                    <a:lumMod val="75000"/>
                    <a:lumOff val="25000"/>
                  </a:schemeClr>
                </a:solidFill>
                <a:latin typeface="+mn-ea"/>
                <a:ea typeface="+mn-ea"/>
                <a:cs typeface="+mn-cs"/>
              </a:rPr>
              <a:t>3month active</a:t>
            </a:r>
            <a:r>
              <a:rPr lang="en-US" altLang="ko-KR" sz="1200" kern="1200" baseline="0" dirty="0">
                <a:solidFill>
                  <a:schemeClr val="tx1">
                    <a:lumMod val="75000"/>
                    <a:lumOff val="25000"/>
                  </a:schemeClr>
                </a:solidFill>
                <a:latin typeface="+mn-ea"/>
                <a:ea typeface="+mn-ea"/>
                <a:cs typeface="+mn-cs"/>
              </a:rPr>
              <a:t> user</a:t>
            </a:r>
            <a:endParaRPr lang="en-US" altLang="ko-KR" sz="1200" dirty="0">
              <a:solidFill>
                <a:schemeClr val="tx1">
                  <a:lumMod val="75000"/>
                  <a:lumOff val="25000"/>
                </a:schemeClr>
              </a:solidFill>
              <a:latin typeface="+mn-ea"/>
              <a:ea typeface="+mn-ea"/>
            </a:endParaRPr>
          </a:p>
        </p:txBody>
      </p:sp>
      <p:sp>
        <p:nvSpPr>
          <p:cNvPr id="4" name="슬라이드 번호 개체 틀 3"/>
          <p:cNvSpPr>
            <a:spLocks noGrp="1"/>
          </p:cNvSpPr>
          <p:nvPr>
            <p:ph type="sldNum" sz="quarter" idx="10"/>
          </p:nvPr>
        </p:nvSpPr>
        <p:spPr/>
        <p:txBody>
          <a:bodyPr/>
          <a:lstStyle/>
          <a:p>
            <a:fld id="{018F2E9D-C504-426C-B6B6-7A61112D827C}" type="slidenum">
              <a:rPr lang="ko-KR" altLang="en-US" smtClean="0"/>
              <a:pPr/>
              <a:t>2</a:t>
            </a:fld>
            <a:endParaRPr lang="ko-KR" altLang="en-US" dirty="0"/>
          </a:p>
        </p:txBody>
      </p:sp>
    </p:spTree>
    <p:extLst>
      <p:ext uri="{BB962C8B-B14F-4D97-AF65-F5344CB8AC3E}">
        <p14:creationId xmlns:p14="http://schemas.microsoft.com/office/powerpoint/2010/main" val="572994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DBB82F-1A6C-4FFF-9055-9E1FF1253B0C}" type="slidenum">
              <a:rPr lang="en-US" smtClean="0"/>
              <a:t>19</a:t>
            </a:fld>
            <a:endParaRPr lang="en-US"/>
          </a:p>
        </p:txBody>
      </p:sp>
    </p:spTree>
    <p:extLst>
      <p:ext uri="{BB962C8B-B14F-4D97-AF65-F5344CB8AC3E}">
        <p14:creationId xmlns:p14="http://schemas.microsoft.com/office/powerpoint/2010/main" val="4089968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endParaRPr lang="x-none" dirty="0"/>
          </a:p>
        </p:txBody>
      </p:sp>
      <p:sp>
        <p:nvSpPr>
          <p:cNvPr id="4" name="Slide Number Placeholder 3"/>
          <p:cNvSpPr>
            <a:spLocks noGrp="1"/>
          </p:cNvSpPr>
          <p:nvPr>
            <p:ph type="sldNum" sz="quarter" idx="5"/>
          </p:nvPr>
        </p:nvSpPr>
        <p:spPr/>
        <p:txBody>
          <a:bodyPr/>
          <a:lstStyle/>
          <a:p>
            <a:fld id="{931CBB4F-6D81-4D97-84F7-13F544F6A6C8}" type="slidenum">
              <a:rPr lang="x-none" smtClean="0"/>
              <a:t>21</a:t>
            </a:fld>
            <a:endParaRPr lang="x-none" dirty="0"/>
          </a:p>
        </p:txBody>
      </p:sp>
    </p:spTree>
    <p:extLst>
      <p:ext uri="{BB962C8B-B14F-4D97-AF65-F5344CB8AC3E}">
        <p14:creationId xmlns:p14="http://schemas.microsoft.com/office/powerpoint/2010/main" val="4056888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https://www.bloomberg.com/news/articles/2019-07-10/tencent-backed-meicai-is-said-to-seek-at-least-500-million</a:t>
            </a:r>
            <a:endParaRPr lang="en-US" dirty="0"/>
          </a:p>
        </p:txBody>
      </p:sp>
      <p:sp>
        <p:nvSpPr>
          <p:cNvPr id="4" name="Slide Number Placeholder 3"/>
          <p:cNvSpPr>
            <a:spLocks noGrp="1"/>
          </p:cNvSpPr>
          <p:nvPr>
            <p:ph type="sldNum" sz="quarter" idx="10"/>
          </p:nvPr>
        </p:nvSpPr>
        <p:spPr/>
        <p:txBody>
          <a:bodyPr/>
          <a:lstStyle/>
          <a:p>
            <a:fld id="{C3340923-BB49-430F-8379-71386D19D4AB}" type="slidenum">
              <a:rPr lang="en-US" smtClean="0"/>
              <a:t>23</a:t>
            </a:fld>
            <a:endParaRPr lang="en-US"/>
          </a:p>
        </p:txBody>
      </p:sp>
    </p:spTree>
    <p:extLst>
      <p:ext uri="{BB962C8B-B14F-4D97-AF65-F5344CB8AC3E}">
        <p14:creationId xmlns:p14="http://schemas.microsoft.com/office/powerpoint/2010/main" val="1906905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https://techcrunch.com/2018/11/15/africas-agtech-wave-gets-10-million-richer-as-twiga-foods-raises-more-capital/</a:t>
            </a:r>
          </a:p>
        </p:txBody>
      </p:sp>
      <p:sp>
        <p:nvSpPr>
          <p:cNvPr id="4" name="Slide Number Placeholder 3"/>
          <p:cNvSpPr>
            <a:spLocks noGrp="1"/>
          </p:cNvSpPr>
          <p:nvPr>
            <p:ph type="sldNum" sz="quarter" idx="10"/>
          </p:nvPr>
        </p:nvSpPr>
        <p:spPr/>
        <p:txBody>
          <a:bodyPr/>
          <a:lstStyle/>
          <a:p>
            <a:fld id="{77DBB82F-1A6C-4FFF-9055-9E1FF1253B0C}" type="slidenum">
              <a:rPr lang="en-US" smtClean="0"/>
              <a:t>24</a:t>
            </a:fld>
            <a:endParaRPr lang="en-US"/>
          </a:p>
        </p:txBody>
      </p:sp>
    </p:spTree>
    <p:extLst>
      <p:ext uri="{BB962C8B-B14F-4D97-AF65-F5344CB8AC3E}">
        <p14:creationId xmlns:p14="http://schemas.microsoft.com/office/powerpoint/2010/main" val="4196952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262D52-9B9B-4AA4-B6B7-746826711F66}" type="slidenum">
              <a:rPr lang="en-US" smtClean="0"/>
              <a:t>26</a:t>
            </a:fld>
            <a:endParaRPr lang="en-US"/>
          </a:p>
        </p:txBody>
      </p:sp>
    </p:spTree>
    <p:extLst>
      <p:ext uri="{BB962C8B-B14F-4D97-AF65-F5344CB8AC3E}">
        <p14:creationId xmlns:p14="http://schemas.microsoft.com/office/powerpoint/2010/main" val="2712987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https://www.gsma.com/mobilefordevelopment/wp-content/uploads/2019/03/GSMA_mAgri_AgTech-Innovation-Unlocks-Economic-Identities-for-Smallholder-Farmers-in-Indonesia-1.pdf</a:t>
            </a:r>
            <a:endParaRPr lang="en-US" dirty="0"/>
          </a:p>
          <a:p>
            <a:endParaRPr lang="en-US" dirty="0"/>
          </a:p>
          <a:p>
            <a:r>
              <a:rPr lang="en-US" dirty="0">
                <a:hlinkClick r:id="rId4"/>
              </a:rPr>
              <a:t>https://medium.com/pulse-lab-jakarta/connecting-farmers-with-investors-the-tanifund-way-b00b61893a31</a:t>
            </a:r>
            <a:endParaRPr lang="en-US" dirty="0"/>
          </a:p>
        </p:txBody>
      </p:sp>
      <p:sp>
        <p:nvSpPr>
          <p:cNvPr id="4" name="Slide Number Placeholder 3"/>
          <p:cNvSpPr>
            <a:spLocks noGrp="1"/>
          </p:cNvSpPr>
          <p:nvPr>
            <p:ph type="sldNum" sz="quarter" idx="10"/>
          </p:nvPr>
        </p:nvSpPr>
        <p:spPr/>
        <p:txBody>
          <a:bodyPr/>
          <a:lstStyle/>
          <a:p>
            <a:fld id="{C3340923-BB49-430F-8379-71386D19D4AB}" type="slidenum">
              <a:rPr lang="en-US" smtClean="0"/>
              <a:t>28</a:t>
            </a:fld>
            <a:endParaRPr lang="en-US"/>
          </a:p>
        </p:txBody>
      </p:sp>
    </p:spTree>
    <p:extLst>
      <p:ext uri="{BB962C8B-B14F-4D97-AF65-F5344CB8AC3E}">
        <p14:creationId xmlns:p14="http://schemas.microsoft.com/office/powerpoint/2010/main" val="621347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https://bigdata-madesimple.com/top-10-agritech-companies-you-need-to-know/</a:t>
            </a:r>
            <a:endParaRPr lang="en-US" dirty="0"/>
          </a:p>
        </p:txBody>
      </p:sp>
      <p:sp>
        <p:nvSpPr>
          <p:cNvPr id="4" name="Slide Number Placeholder 3"/>
          <p:cNvSpPr>
            <a:spLocks noGrp="1"/>
          </p:cNvSpPr>
          <p:nvPr>
            <p:ph type="sldNum" sz="quarter" idx="10"/>
          </p:nvPr>
        </p:nvSpPr>
        <p:spPr/>
        <p:txBody>
          <a:bodyPr/>
          <a:lstStyle/>
          <a:p>
            <a:fld id="{C3340923-BB49-430F-8379-71386D19D4AB}" type="slidenum">
              <a:rPr lang="en-US" smtClean="0"/>
              <a:t>29</a:t>
            </a:fld>
            <a:endParaRPr lang="en-US"/>
          </a:p>
        </p:txBody>
      </p:sp>
    </p:spTree>
    <p:extLst>
      <p:ext uri="{BB962C8B-B14F-4D97-AF65-F5344CB8AC3E}">
        <p14:creationId xmlns:p14="http://schemas.microsoft.com/office/powerpoint/2010/main" val="36780454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https://farmdrive.co.ke/</a:t>
            </a:r>
          </a:p>
        </p:txBody>
      </p:sp>
      <p:sp>
        <p:nvSpPr>
          <p:cNvPr id="4" name="Slide Number Placeholder 3"/>
          <p:cNvSpPr>
            <a:spLocks noGrp="1"/>
          </p:cNvSpPr>
          <p:nvPr>
            <p:ph type="sldNum" sz="quarter" idx="10"/>
          </p:nvPr>
        </p:nvSpPr>
        <p:spPr/>
        <p:txBody>
          <a:bodyPr/>
          <a:lstStyle/>
          <a:p>
            <a:fld id="{77DBB82F-1A6C-4FFF-9055-9E1FF1253B0C}" type="slidenum">
              <a:rPr lang="en-US" smtClean="0"/>
              <a:t>31</a:t>
            </a:fld>
            <a:endParaRPr lang="en-US"/>
          </a:p>
        </p:txBody>
      </p:sp>
    </p:spTree>
    <p:extLst>
      <p:ext uri="{BB962C8B-B14F-4D97-AF65-F5344CB8AC3E}">
        <p14:creationId xmlns:p14="http://schemas.microsoft.com/office/powerpoint/2010/main" val="3233024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7"/>
        <p:cNvGrpSpPr/>
        <p:nvPr/>
      </p:nvGrpSpPr>
      <p:grpSpPr>
        <a:xfrm>
          <a:off x="0" y="0"/>
          <a:ext cx="0" cy="0"/>
          <a:chOff x="0" y="0"/>
          <a:chExt cx="0" cy="0"/>
        </a:xfrm>
      </p:grpSpPr>
      <p:sp>
        <p:nvSpPr>
          <p:cNvPr id="1178" name="Shape 1178"/>
          <p:cNvSpPr txBox="1">
            <a:spLocks noGrp="1"/>
          </p:cNvSpPr>
          <p:nvPr>
            <p:ph type="body" idx="1"/>
          </p:nvPr>
        </p:nvSpPr>
        <p:spPr>
          <a:xfrm>
            <a:off x="914400" y="4343400"/>
            <a:ext cx="5029200" cy="4114800"/>
          </a:xfrm>
          <a:prstGeom prst="rect">
            <a:avLst/>
          </a:prstGeom>
        </p:spPr>
        <p:txBody>
          <a:bodyPr wrap="square" lIns="91425" tIns="91425" rIns="91425" bIns="91425" anchor="t" anchorCtr="0">
            <a:noAutofit/>
          </a:bodyPr>
          <a:lstStyle/>
          <a:p>
            <a:pPr lvl="0">
              <a:spcBef>
                <a:spcPts val="0"/>
              </a:spcBef>
              <a:buNone/>
            </a:pPr>
            <a:endParaRPr dirty="0"/>
          </a:p>
        </p:txBody>
      </p:sp>
      <p:sp>
        <p:nvSpPr>
          <p:cNvPr id="1179" name="Shape 11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27379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http://www.ignitia.se/</a:t>
            </a:r>
            <a:endParaRPr lang="en-US" dirty="0"/>
          </a:p>
        </p:txBody>
      </p:sp>
      <p:sp>
        <p:nvSpPr>
          <p:cNvPr id="4" name="Slide Number Placeholder 3"/>
          <p:cNvSpPr>
            <a:spLocks noGrp="1"/>
          </p:cNvSpPr>
          <p:nvPr>
            <p:ph type="sldNum" sz="quarter" idx="10"/>
          </p:nvPr>
        </p:nvSpPr>
        <p:spPr/>
        <p:txBody>
          <a:bodyPr/>
          <a:lstStyle/>
          <a:p>
            <a:fld id="{C3340923-BB49-430F-8379-71386D19D4AB}" type="slidenum">
              <a:rPr lang="en-US" smtClean="0"/>
              <a:t>34</a:t>
            </a:fld>
            <a:endParaRPr lang="en-US"/>
          </a:p>
        </p:txBody>
      </p:sp>
    </p:spTree>
    <p:extLst>
      <p:ext uri="{BB962C8B-B14F-4D97-AF65-F5344CB8AC3E}">
        <p14:creationId xmlns:p14="http://schemas.microsoft.com/office/powerpoint/2010/main" val="1772660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https://www.worldgovernmentsummit.org/api/publications/document?id=95df8ac4-e97c-6578-b2f8-ff0000a7ddb6</a:t>
            </a:r>
            <a:endParaRPr lang="en-US" dirty="0"/>
          </a:p>
        </p:txBody>
      </p:sp>
      <p:sp>
        <p:nvSpPr>
          <p:cNvPr id="4" name="Slide Number Placeholder 3"/>
          <p:cNvSpPr>
            <a:spLocks noGrp="1"/>
          </p:cNvSpPr>
          <p:nvPr>
            <p:ph type="sldNum" sz="quarter" idx="10"/>
          </p:nvPr>
        </p:nvSpPr>
        <p:spPr/>
        <p:txBody>
          <a:bodyPr/>
          <a:lstStyle/>
          <a:p>
            <a:fld id="{C3340923-BB49-430F-8379-71386D19D4AB}" type="slidenum">
              <a:rPr lang="en-US" smtClean="0"/>
              <a:t>4</a:t>
            </a:fld>
            <a:endParaRPr lang="en-US"/>
          </a:p>
        </p:txBody>
      </p:sp>
    </p:spTree>
    <p:extLst>
      <p:ext uri="{BB962C8B-B14F-4D97-AF65-F5344CB8AC3E}">
        <p14:creationId xmlns:p14="http://schemas.microsoft.com/office/powerpoint/2010/main" val="25661691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50df80b869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50df80b869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84837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http://www.starthubwageningen.nl/</a:t>
            </a:r>
            <a:endParaRPr lang="en-US" dirty="0"/>
          </a:p>
        </p:txBody>
      </p:sp>
      <p:sp>
        <p:nvSpPr>
          <p:cNvPr id="4" name="Slide Number Placeholder 3"/>
          <p:cNvSpPr>
            <a:spLocks noGrp="1"/>
          </p:cNvSpPr>
          <p:nvPr>
            <p:ph type="sldNum" sz="quarter" idx="10"/>
          </p:nvPr>
        </p:nvSpPr>
        <p:spPr/>
        <p:txBody>
          <a:bodyPr/>
          <a:lstStyle/>
          <a:p>
            <a:fld id="{00A04515-7105-478F-8E63-147EADA70670}" type="slidenum">
              <a:rPr lang="en-US" smtClean="0"/>
              <a:t>38</a:t>
            </a:fld>
            <a:endParaRPr lang="en-US"/>
          </a:p>
        </p:txBody>
      </p:sp>
    </p:spTree>
    <p:extLst>
      <p:ext uri="{BB962C8B-B14F-4D97-AF65-F5344CB8AC3E}">
        <p14:creationId xmlns:p14="http://schemas.microsoft.com/office/powerpoint/2010/main" val="3646807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CD0E82-DFF6-4CA6-B6AF-F67DB2E7777F}" type="slidenum">
              <a:rPr lang="en-US" smtClean="0"/>
              <a:t>39</a:t>
            </a:fld>
            <a:endParaRPr lang="en-US"/>
          </a:p>
        </p:txBody>
      </p:sp>
    </p:spTree>
    <p:extLst>
      <p:ext uri="{BB962C8B-B14F-4D97-AF65-F5344CB8AC3E}">
        <p14:creationId xmlns:p14="http://schemas.microsoft.com/office/powerpoint/2010/main" val="3945368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340923-BB49-430F-8379-71386D19D4AB}" type="slidenum">
              <a:rPr lang="en-US" smtClean="0"/>
              <a:t>6</a:t>
            </a:fld>
            <a:endParaRPr lang="en-US"/>
          </a:p>
        </p:txBody>
      </p:sp>
    </p:spTree>
    <p:extLst>
      <p:ext uri="{BB962C8B-B14F-4D97-AF65-F5344CB8AC3E}">
        <p14:creationId xmlns:p14="http://schemas.microsoft.com/office/powerpoint/2010/main" val="1364881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https://www.augmenta.ag/     </a:t>
            </a:r>
            <a:r>
              <a:rPr lang="en-US" sz="1200" b="0" i="0" kern="1200" dirty="0">
                <a:solidFill>
                  <a:schemeClr val="tx1"/>
                </a:solidFill>
                <a:effectLst/>
                <a:latin typeface="+mn-lt"/>
                <a:ea typeface="+mn-ea"/>
                <a:cs typeface="+mn-cs"/>
              </a:rPr>
              <a:t>Athens, Greece     </a:t>
            </a:r>
            <a:r>
              <a:rPr lang="en-US" dirty="0">
                <a:hlinkClick r:id="rId3"/>
              </a:rPr>
              <a:t>https://agfundernews.com/7-top-agtech-startups-defining-the-future-of-agriculture.html</a:t>
            </a:r>
            <a:endParaRPr lang="en-US" dirty="0"/>
          </a:p>
        </p:txBody>
      </p:sp>
      <p:sp>
        <p:nvSpPr>
          <p:cNvPr id="4" name="Slide Number Placeholder 3"/>
          <p:cNvSpPr>
            <a:spLocks noGrp="1"/>
          </p:cNvSpPr>
          <p:nvPr>
            <p:ph type="sldNum" sz="quarter" idx="10"/>
          </p:nvPr>
        </p:nvSpPr>
        <p:spPr/>
        <p:txBody>
          <a:bodyPr/>
          <a:lstStyle/>
          <a:p>
            <a:fld id="{C3340923-BB49-430F-8379-71386D19D4AB}" type="slidenum">
              <a:rPr lang="en-US" smtClean="0"/>
              <a:t>8</a:t>
            </a:fld>
            <a:endParaRPr lang="en-US"/>
          </a:p>
        </p:txBody>
      </p:sp>
    </p:spTree>
    <p:extLst>
      <p:ext uri="{BB962C8B-B14F-4D97-AF65-F5344CB8AC3E}">
        <p14:creationId xmlns:p14="http://schemas.microsoft.com/office/powerpoint/2010/main" val="1892082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https://www.futurefarming.com/Smart-farmers/Articles/2018/11/12-precision-farming-agtech-start-ups-to-watch-361648E/</a:t>
            </a:r>
            <a:endParaRPr lang="en-US" dirty="0"/>
          </a:p>
        </p:txBody>
      </p:sp>
      <p:sp>
        <p:nvSpPr>
          <p:cNvPr id="4" name="Slide Number Placeholder 3"/>
          <p:cNvSpPr>
            <a:spLocks noGrp="1"/>
          </p:cNvSpPr>
          <p:nvPr>
            <p:ph type="sldNum" sz="quarter" idx="10"/>
          </p:nvPr>
        </p:nvSpPr>
        <p:spPr/>
        <p:txBody>
          <a:bodyPr/>
          <a:lstStyle/>
          <a:p>
            <a:fld id="{C3340923-BB49-430F-8379-71386D19D4AB}" type="slidenum">
              <a:rPr lang="en-US" smtClean="0"/>
              <a:t>10</a:t>
            </a:fld>
            <a:endParaRPr lang="en-US"/>
          </a:p>
        </p:txBody>
      </p:sp>
    </p:spTree>
    <p:extLst>
      <p:ext uri="{BB962C8B-B14F-4D97-AF65-F5344CB8AC3E}">
        <p14:creationId xmlns:p14="http://schemas.microsoft.com/office/powerpoint/2010/main" val="2511279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https://www.agridigital.io/products/platform-overview</a:t>
            </a:r>
            <a:endParaRPr lang="en-US" dirty="0"/>
          </a:p>
        </p:txBody>
      </p:sp>
      <p:sp>
        <p:nvSpPr>
          <p:cNvPr id="4" name="Slide Number Placeholder 3"/>
          <p:cNvSpPr>
            <a:spLocks noGrp="1"/>
          </p:cNvSpPr>
          <p:nvPr>
            <p:ph type="sldNum" sz="quarter" idx="10"/>
          </p:nvPr>
        </p:nvSpPr>
        <p:spPr/>
        <p:txBody>
          <a:bodyPr/>
          <a:lstStyle/>
          <a:p>
            <a:fld id="{C3340923-BB49-430F-8379-71386D19D4AB}" type="slidenum">
              <a:rPr lang="en-US" smtClean="0"/>
              <a:t>11</a:t>
            </a:fld>
            <a:endParaRPr lang="en-US"/>
          </a:p>
        </p:txBody>
      </p:sp>
    </p:spTree>
    <p:extLst>
      <p:ext uri="{BB962C8B-B14F-4D97-AF65-F5344CB8AC3E}">
        <p14:creationId xmlns:p14="http://schemas.microsoft.com/office/powerpoint/2010/main" val="2734893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https://www.forbes.com/sites/maggiemcgrath/2017/06/28/the-25-most-innovative-ag-tech-startups/#56be538b4883</a:t>
            </a:r>
            <a:endParaRPr lang="en-US" dirty="0"/>
          </a:p>
        </p:txBody>
      </p:sp>
      <p:sp>
        <p:nvSpPr>
          <p:cNvPr id="4" name="Slide Number Placeholder 3"/>
          <p:cNvSpPr>
            <a:spLocks noGrp="1"/>
          </p:cNvSpPr>
          <p:nvPr>
            <p:ph type="sldNum" sz="quarter" idx="10"/>
          </p:nvPr>
        </p:nvSpPr>
        <p:spPr/>
        <p:txBody>
          <a:bodyPr/>
          <a:lstStyle/>
          <a:p>
            <a:fld id="{C3340923-BB49-430F-8379-71386D19D4AB}" type="slidenum">
              <a:rPr lang="en-US" smtClean="0"/>
              <a:t>13</a:t>
            </a:fld>
            <a:endParaRPr lang="en-US"/>
          </a:p>
        </p:txBody>
      </p:sp>
    </p:spTree>
    <p:extLst>
      <p:ext uri="{BB962C8B-B14F-4D97-AF65-F5344CB8AC3E}">
        <p14:creationId xmlns:p14="http://schemas.microsoft.com/office/powerpoint/2010/main" val="2591861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340923-BB49-430F-8379-71386D19D4AB}" type="slidenum">
              <a:rPr lang="en-US" smtClean="0"/>
              <a:t>16</a:t>
            </a:fld>
            <a:endParaRPr lang="en-US"/>
          </a:p>
        </p:txBody>
      </p:sp>
    </p:spTree>
    <p:extLst>
      <p:ext uri="{BB962C8B-B14F-4D97-AF65-F5344CB8AC3E}">
        <p14:creationId xmlns:p14="http://schemas.microsoft.com/office/powerpoint/2010/main" val="1162920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A04515-7105-478F-8E63-147EADA70670}" type="slidenum">
              <a:rPr lang="en-US" smtClean="0"/>
              <a:t>18</a:t>
            </a:fld>
            <a:endParaRPr lang="en-US"/>
          </a:p>
        </p:txBody>
      </p:sp>
    </p:spTree>
    <p:extLst>
      <p:ext uri="{BB962C8B-B14F-4D97-AF65-F5344CB8AC3E}">
        <p14:creationId xmlns:p14="http://schemas.microsoft.com/office/powerpoint/2010/main" val="3666279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35147D0-32A2-46B9-879F-F669A4B0F623}" type="datetimeFigureOut">
              <a:rPr lang="en-US" smtClean="0"/>
              <a:t>8/23/2019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5125F-B1DC-4C83-9495-6083912B0D4F}" type="slidenum">
              <a:rPr lang="en-US" smtClean="0"/>
              <a:t>‹#›</a:t>
            </a:fld>
            <a:endParaRPr lang="en-US"/>
          </a:p>
        </p:txBody>
      </p:sp>
    </p:spTree>
    <p:extLst>
      <p:ext uri="{BB962C8B-B14F-4D97-AF65-F5344CB8AC3E}">
        <p14:creationId xmlns:p14="http://schemas.microsoft.com/office/powerpoint/2010/main" val="1968439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5147D0-32A2-46B9-879F-F669A4B0F623}" type="datetimeFigureOut">
              <a:rPr lang="en-US" smtClean="0"/>
              <a:t>8/23/2019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5125F-B1DC-4C83-9495-6083912B0D4F}" type="slidenum">
              <a:rPr lang="en-US" smtClean="0"/>
              <a:t>‹#›</a:t>
            </a:fld>
            <a:endParaRPr lang="en-US"/>
          </a:p>
        </p:txBody>
      </p:sp>
    </p:spTree>
    <p:extLst>
      <p:ext uri="{BB962C8B-B14F-4D97-AF65-F5344CB8AC3E}">
        <p14:creationId xmlns:p14="http://schemas.microsoft.com/office/powerpoint/2010/main" val="2746326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5147D0-32A2-46B9-879F-F669A4B0F623}" type="datetimeFigureOut">
              <a:rPr lang="en-US" smtClean="0"/>
              <a:t>8/23/2019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5125F-B1DC-4C83-9495-6083912B0D4F}" type="slidenum">
              <a:rPr lang="en-US" smtClean="0"/>
              <a:t>‹#›</a:t>
            </a:fld>
            <a:endParaRPr lang="en-US"/>
          </a:p>
        </p:txBody>
      </p:sp>
    </p:spTree>
    <p:extLst>
      <p:ext uri="{BB962C8B-B14F-4D97-AF65-F5344CB8AC3E}">
        <p14:creationId xmlns:p14="http://schemas.microsoft.com/office/powerpoint/2010/main" val="1589630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사용자 지정 레이아웃">
    <p:spTree>
      <p:nvGrpSpPr>
        <p:cNvPr id="1" name=""/>
        <p:cNvGrpSpPr/>
        <p:nvPr/>
      </p:nvGrpSpPr>
      <p:grpSpPr>
        <a:xfrm>
          <a:off x="0" y="0"/>
          <a:ext cx="0" cy="0"/>
          <a:chOff x="0" y="0"/>
          <a:chExt cx="0" cy="0"/>
        </a:xfrm>
      </p:grpSpPr>
      <p:sp>
        <p:nvSpPr>
          <p:cNvPr id="5" name="직사각형 4"/>
          <p:cNvSpPr/>
          <p:nvPr userDrawn="1"/>
        </p:nvSpPr>
        <p:spPr>
          <a:xfrm>
            <a:off x="0" y="0"/>
            <a:ext cx="4504541" cy="6858000"/>
          </a:xfrm>
          <a:prstGeom prst="rect">
            <a:avLst/>
          </a:prstGeom>
          <a:solidFill>
            <a:srgbClr val="F9F9F9"/>
          </a:solidFill>
          <a:ln>
            <a:noFill/>
          </a:ln>
          <a:effectLst>
            <a:outerShdw blurRad="88900" dist="254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12"/>
          </a:p>
        </p:txBody>
      </p:sp>
    </p:spTree>
    <p:extLst>
      <p:ext uri="{BB962C8B-B14F-4D97-AF65-F5344CB8AC3E}">
        <p14:creationId xmlns:p14="http://schemas.microsoft.com/office/powerpoint/2010/main" val="973330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tandard content ">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spid="_x0000_s1246" name="think-cell Slide" r:id="rId5" imgW="383" imgH="385" progId="TCLayout.ActiveDocument.1">
                  <p:embed/>
                </p:oleObj>
              </mc:Choice>
              <mc:Fallback>
                <p:oleObj name="think-cell Slide" r:id="rId5" imgW="383" imgH="385" progId="TCLayout.ActiveDocument.1">
                  <p:embed/>
                  <p:pic>
                    <p:nvPicPr>
                      <p:cNvPr id="0" name=""/>
                      <p:cNvPicPr/>
                      <p:nvPr/>
                    </p:nvPicPr>
                    <p:blipFill>
                      <a:blip r:embed="rId6"/>
                      <a:stretch>
                        <a:fillRect/>
                      </a:stretch>
                    </p:blipFill>
                    <p:spPr>
                      <a:xfrm>
                        <a:off x="2119" y="2118"/>
                        <a:ext cx="2116" cy="2116"/>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A92F11DE-0FCC-454E-9DCC-E7833558EADB}"/>
              </a:ext>
            </a:extLst>
          </p:cNvPr>
          <p:cNvSpPr/>
          <p:nvPr userDrawn="1">
            <p:custDataLst>
              <p:tags r:id="rId3"/>
            </p:custDataLst>
          </p:nvPr>
        </p:nvSpPr>
        <p:spPr>
          <a:xfrm>
            <a:off x="0" y="0"/>
            <a:ext cx="211667" cy="158750"/>
          </a:xfrm>
          <a:prstGeom prst="rect">
            <a:avLst/>
          </a:prstGeom>
          <a:solidFill>
            <a:schemeClr val="tx2"/>
          </a:solidFill>
          <a:ln w="9525">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14400" rtl="0" eaLnBrk="1" latinLnBrk="0" hangingPunct="1">
              <a:lnSpc>
                <a:spcPct val="100000"/>
              </a:lnSpc>
              <a:spcBef>
                <a:spcPct val="0"/>
              </a:spcBef>
              <a:spcAft>
                <a:spcPct val="0"/>
              </a:spcAft>
            </a:pPr>
            <a:endParaRPr lang="en-US" sz="2600" b="0" i="0" kern="1200" baseline="0" dirty="0">
              <a:solidFill>
                <a:schemeClr val="bg1"/>
              </a:solidFill>
              <a:latin typeface="Lato" panose="020F0502020204030203" pitchFamily="34" charset="0"/>
              <a:ea typeface="+mj-ea"/>
              <a:cs typeface="Arial" pitchFamily="34" charset="0"/>
              <a:sym typeface="Lato" panose="020F0502020204030203" pitchFamily="34" charset="0"/>
            </a:endParaRPr>
          </a:p>
        </p:txBody>
      </p:sp>
      <p:sp>
        <p:nvSpPr>
          <p:cNvPr id="3" name="Rectangle 2" hidden="1"/>
          <p:cNvSpPr/>
          <p:nvPr userDrawn="1"/>
        </p:nvSpPr>
        <p:spPr bwMode="auto">
          <a:xfrm>
            <a:off x="0" y="0"/>
            <a:ext cx="195384" cy="158750"/>
          </a:xfrm>
          <a:prstGeom prst="rect">
            <a:avLst/>
          </a:prstGeom>
          <a:solidFill>
            <a:srgbClr val="FFFFFF"/>
          </a:solidFill>
          <a:ln w="9525">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14400" rtl="0" eaLnBrk="1" latinLnBrk="0" hangingPunct="1">
              <a:lnSpc>
                <a:spcPct val="100000"/>
              </a:lnSpc>
              <a:spcBef>
                <a:spcPct val="0"/>
              </a:spcBef>
              <a:spcAft>
                <a:spcPct val="0"/>
              </a:spcAft>
              <a:buNone/>
            </a:pPr>
            <a:endParaRPr lang="en-US" sz="1400" b="0" i="0" kern="1200" baseline="0" dirty="0">
              <a:solidFill>
                <a:schemeClr val="tx1"/>
              </a:solidFill>
              <a:latin typeface="Lato"/>
              <a:ea typeface="+mn-ea"/>
              <a:cs typeface="+mn-cs"/>
              <a:sym typeface="Lato"/>
            </a:endParaRPr>
          </a:p>
        </p:txBody>
      </p:sp>
      <p:sp>
        <p:nvSpPr>
          <p:cNvPr id="11" name="Title 1"/>
          <p:cNvSpPr>
            <a:spLocks noGrp="1"/>
          </p:cNvSpPr>
          <p:nvPr>
            <p:ph type="title" hasCustomPrompt="1"/>
          </p:nvPr>
        </p:nvSpPr>
        <p:spPr>
          <a:xfrm>
            <a:off x="1022328" y="85808"/>
            <a:ext cx="10487744" cy="812530"/>
          </a:xfrm>
        </p:spPr>
        <p:txBody>
          <a:bodyPr wrap="square" anchor="ctr">
            <a:spAutoFit/>
          </a:bodyPr>
          <a:lstStyle>
            <a:lvl1pPr>
              <a:defRPr sz="2600" baseline="0">
                <a:solidFill>
                  <a:srgbClr val="881946"/>
                </a:solidFill>
                <a:latin typeface="+mj-lt"/>
              </a:defRPr>
            </a:lvl1pPr>
          </a:lstStyle>
          <a:p>
            <a:r>
              <a:rPr lang="en-US"/>
              <a:t>Title of the slide in </a:t>
            </a:r>
            <a:r>
              <a:rPr lang="en-US" err="1"/>
              <a:t>Lato</a:t>
            </a:r>
            <a:r>
              <a:rPr lang="en-US"/>
              <a:t> 26 points.</a:t>
            </a:r>
            <a:br>
              <a:rPr lang="en-US"/>
            </a:br>
            <a:r>
              <a:rPr lang="en-US"/>
              <a:t>Max 2 lines</a:t>
            </a:r>
          </a:p>
        </p:txBody>
      </p:sp>
      <p:sp>
        <p:nvSpPr>
          <p:cNvPr id="18" name="Text Placeholder 2"/>
          <p:cNvSpPr>
            <a:spLocks noGrp="1"/>
          </p:cNvSpPr>
          <p:nvPr>
            <p:ph idx="1"/>
          </p:nvPr>
        </p:nvSpPr>
        <p:spPr bwMode="gray">
          <a:xfrm>
            <a:off x="1022331" y="1257300"/>
            <a:ext cx="10487744" cy="5067300"/>
          </a:xfrm>
          <a:prstGeom prst="rect">
            <a:avLst/>
          </a:prstGeom>
        </p:spPr>
        <p:txBody>
          <a:bodyPr vert="horz" wrap="square" lIns="0" tIns="0" rIns="0" bIns="0" rtlCol="0">
            <a:noAutofit/>
          </a:bodyPr>
          <a:lstStyle>
            <a:lvl1pPr>
              <a:defRPr>
                <a:solidFill>
                  <a:srgbClr val="606060"/>
                </a:solidFill>
              </a:defRPr>
            </a:lvl1pPr>
            <a:lvl2pPr>
              <a:defRPr>
                <a:solidFill>
                  <a:srgbClr val="606060"/>
                </a:solidFill>
              </a:defRPr>
            </a:lvl2pPr>
            <a:lvl3pPr>
              <a:defRPr>
                <a:solidFill>
                  <a:srgbClr val="606060"/>
                </a:solidFill>
              </a:defRPr>
            </a:lvl3pPr>
            <a:lvl4pPr>
              <a:defRPr>
                <a:solidFill>
                  <a:srgbClr val="606060"/>
                </a:solidFill>
              </a:defRPr>
            </a:lvl4pPr>
            <a:lvl5pPr>
              <a:defRPr>
                <a:solidFill>
                  <a:srgbClr val="60606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6">
            <a:extLst>
              <a:ext uri="{FF2B5EF4-FFF2-40B4-BE49-F238E27FC236}">
                <a16:creationId xmlns:a16="http://schemas.microsoft.com/office/drawing/2014/main" id="{4A2B38C2-8EBF-44D9-AADD-9BEE9D9CD227}"/>
              </a:ext>
            </a:extLst>
          </p:cNvPr>
          <p:cNvSpPr>
            <a:spLocks noGrp="1"/>
          </p:cNvSpPr>
          <p:nvPr>
            <p:ph type="body" sz="quarter" idx="14" hasCustomPrompt="1"/>
          </p:nvPr>
        </p:nvSpPr>
        <p:spPr>
          <a:xfrm>
            <a:off x="1022331" y="6316152"/>
            <a:ext cx="8011832" cy="369332"/>
          </a:xfrm>
        </p:spPr>
        <p:txBody>
          <a:bodyPr wrap="square" anchor="b">
            <a:spAutoFit/>
          </a:bodyPr>
          <a:lstStyle>
            <a:lvl1pPr marL="0" indent="0">
              <a:buNone/>
              <a:defRPr sz="1000" baseline="0">
                <a:solidFill>
                  <a:srgbClr val="606060"/>
                </a:solidFill>
              </a:defRPr>
            </a:lvl1pPr>
          </a:lstStyle>
          <a:p>
            <a:pPr lvl="0"/>
            <a:r>
              <a:rPr lang="en-US"/>
              <a:t>This space is reserved for footnotes and sources only, and cannot be expanded beyond its current size.                                        Source: [Author/Publisher Name], [Report Name], [Year]</a:t>
            </a:r>
          </a:p>
        </p:txBody>
      </p:sp>
      <p:sp>
        <p:nvSpPr>
          <p:cNvPr id="20" name="Text Placeholder 6">
            <a:extLst>
              <a:ext uri="{FF2B5EF4-FFF2-40B4-BE49-F238E27FC236}">
                <a16:creationId xmlns:a16="http://schemas.microsoft.com/office/drawing/2014/main" id="{12FB7793-89EE-4C02-98F1-096468043838}"/>
              </a:ext>
            </a:extLst>
          </p:cNvPr>
          <p:cNvSpPr>
            <a:spLocks noGrp="1"/>
          </p:cNvSpPr>
          <p:nvPr>
            <p:ph type="body" sz="quarter" idx="17" hasCustomPrompt="1"/>
          </p:nvPr>
        </p:nvSpPr>
        <p:spPr>
          <a:xfrm>
            <a:off x="86966" y="362805"/>
            <a:ext cx="507999" cy="258532"/>
          </a:xfrm>
        </p:spPr>
        <p:txBody>
          <a:bodyPr wrap="square" anchor="ctr">
            <a:spAutoFit/>
          </a:bodyPr>
          <a:lstStyle>
            <a:lvl1pPr marL="0" indent="0" algn="ctr">
              <a:spcAft>
                <a:spcPts val="1200"/>
              </a:spcAft>
              <a:buNone/>
              <a:defRPr sz="1200">
                <a:solidFill>
                  <a:schemeClr val="bg1"/>
                </a:solidFill>
              </a:defRPr>
            </a:lvl1pPr>
            <a:lvl2pPr>
              <a:defRPr sz="1600"/>
            </a:lvl2pPr>
            <a:lvl3pPr>
              <a:defRPr sz="1600"/>
            </a:lvl3pPr>
            <a:lvl4pPr>
              <a:defRPr sz="1600"/>
            </a:lvl4pPr>
            <a:lvl5pPr>
              <a:defRPr sz="1600" baseline="0"/>
            </a:lvl5pPr>
            <a:lvl6pPr>
              <a:defRPr sz="1600" baseline="0"/>
            </a:lvl6pPr>
            <a:lvl7pPr>
              <a:defRPr sz="1600" baseline="0"/>
            </a:lvl7pPr>
            <a:lvl8pPr>
              <a:defRPr sz="1600"/>
            </a:lvl8pPr>
            <a:lvl9pPr>
              <a:defRPr sz="1600"/>
            </a:lvl9pPr>
          </a:lstStyle>
          <a:p>
            <a:pPr lvl="0"/>
            <a:r>
              <a:rPr lang="en-US"/>
              <a:t>Text</a:t>
            </a:r>
          </a:p>
        </p:txBody>
      </p:sp>
      <p:sp>
        <p:nvSpPr>
          <p:cNvPr id="16" name="Slide Number Placeholder 5">
            <a:extLst>
              <a:ext uri="{FF2B5EF4-FFF2-40B4-BE49-F238E27FC236}">
                <a16:creationId xmlns:a16="http://schemas.microsoft.com/office/drawing/2014/main" id="{83666079-3062-43BE-A608-81EB556414DE}"/>
              </a:ext>
            </a:extLst>
          </p:cNvPr>
          <p:cNvSpPr>
            <a:spLocks noGrp="1"/>
          </p:cNvSpPr>
          <p:nvPr>
            <p:ph type="sldNum" sz="quarter" idx="4"/>
          </p:nvPr>
        </p:nvSpPr>
        <p:spPr bwMode="gray">
          <a:xfrm>
            <a:off x="11700589" y="6523760"/>
            <a:ext cx="303371" cy="153888"/>
          </a:xfrm>
          <a:prstGeom prst="rect">
            <a:avLst/>
          </a:prstGeom>
          <a:noFill/>
        </p:spPr>
        <p:txBody>
          <a:bodyPr vert="horz" wrap="square" lIns="0" tIns="0" rIns="0" bIns="0" rtlCol="0" anchor="ctr">
            <a:spAutoFit/>
          </a:bodyPr>
          <a:lstStyle>
            <a:lvl1pPr algn="ctr">
              <a:defRPr sz="1000">
                <a:solidFill>
                  <a:schemeClr val="bg1"/>
                </a:solidFill>
                <a:latin typeface="Lato" panose="020F0502020204030203" pitchFamily="34" charset="0"/>
                <a:cs typeface="Arial" pitchFamily="34" charset="0"/>
              </a:defRPr>
            </a:lvl1pPr>
          </a:lstStyle>
          <a:p>
            <a:fld id="{A90607E6-BCED-4FC1-A345-AB2A307AB80F}" type="slidenum">
              <a:rPr lang="en-US" smtClean="0"/>
              <a:pPr/>
              <a:t>‹#›</a:t>
            </a:fld>
            <a:endParaRPr lang="en-US" dirty="0"/>
          </a:p>
        </p:txBody>
      </p:sp>
    </p:spTree>
    <p:extLst>
      <p:ext uri="{BB962C8B-B14F-4D97-AF65-F5344CB8AC3E}">
        <p14:creationId xmlns:p14="http://schemas.microsoft.com/office/powerpoint/2010/main" val="22658275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16_01">
    <p:spTree>
      <p:nvGrpSpPr>
        <p:cNvPr id="1" name="Shape 207"/>
        <p:cNvGrpSpPr/>
        <p:nvPr/>
      </p:nvGrpSpPr>
      <p:grpSpPr>
        <a:xfrm>
          <a:off x="0" y="0"/>
          <a:ext cx="0" cy="0"/>
          <a:chOff x="0" y="0"/>
          <a:chExt cx="0" cy="0"/>
        </a:xfrm>
      </p:grpSpPr>
      <p:sp>
        <p:nvSpPr>
          <p:cNvPr id="208" name="Shape 208"/>
          <p:cNvSpPr txBox="1">
            <a:spLocks noGrp="1"/>
          </p:cNvSpPr>
          <p:nvPr>
            <p:ph type="ftr" idx="11"/>
          </p:nvPr>
        </p:nvSpPr>
        <p:spPr>
          <a:xfrm>
            <a:off x="929536" y="6535002"/>
            <a:ext cx="3093880" cy="140261"/>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rgbClr val="A5A5A5"/>
              </a:buClr>
              <a:buSzPct val="100000"/>
              <a:buFont typeface="Calibri"/>
              <a:buNone/>
              <a:defRPr sz="912" b="0" i="0" u="none" strike="noStrike" cap="none">
                <a:solidFill>
                  <a:srgbClr val="A5A5A5"/>
                </a:solidFill>
                <a:latin typeface="Calibri"/>
                <a:ea typeface="Calibri"/>
                <a:cs typeface="Calibri"/>
                <a:sym typeface="Calibri"/>
              </a:defRPr>
            </a:lvl1pPr>
            <a:lvl2pPr marL="0" marR="0" lvl="1" indent="114300" algn="ctr" rtl="0">
              <a:lnSpc>
                <a:spcPct val="100000"/>
              </a:lnSpc>
              <a:spcBef>
                <a:spcPts val="0"/>
              </a:spcBef>
              <a:spcAft>
                <a:spcPts val="0"/>
              </a:spcAft>
              <a:buClr>
                <a:srgbClr val="000000"/>
              </a:buClr>
              <a:buSzPct val="100000"/>
              <a:buFont typeface="Arial"/>
              <a:buNone/>
              <a:defRPr sz="2500" b="0" i="0" u="none" strike="noStrike" cap="none">
                <a:solidFill>
                  <a:srgbClr val="000000"/>
                </a:solidFill>
                <a:latin typeface="Arial"/>
                <a:ea typeface="Arial"/>
                <a:cs typeface="Arial"/>
                <a:sym typeface="Arial"/>
              </a:defRPr>
            </a:lvl2pPr>
            <a:lvl3pPr marL="0" marR="0" lvl="2" indent="228600" algn="ctr" rtl="0">
              <a:lnSpc>
                <a:spcPct val="100000"/>
              </a:lnSpc>
              <a:spcBef>
                <a:spcPts val="0"/>
              </a:spcBef>
              <a:spcAft>
                <a:spcPts val="0"/>
              </a:spcAft>
              <a:buClr>
                <a:srgbClr val="000000"/>
              </a:buClr>
              <a:buSzPct val="100000"/>
              <a:buFont typeface="Arial"/>
              <a:buNone/>
              <a:defRPr sz="2500" b="0" i="0" u="none" strike="noStrike" cap="none">
                <a:solidFill>
                  <a:srgbClr val="000000"/>
                </a:solidFill>
                <a:latin typeface="Arial"/>
                <a:ea typeface="Arial"/>
                <a:cs typeface="Arial"/>
                <a:sym typeface="Arial"/>
              </a:defRPr>
            </a:lvl3pPr>
            <a:lvl4pPr marL="0" marR="0" lvl="3" indent="342900" algn="ctr" rtl="0">
              <a:lnSpc>
                <a:spcPct val="100000"/>
              </a:lnSpc>
              <a:spcBef>
                <a:spcPts val="0"/>
              </a:spcBef>
              <a:spcAft>
                <a:spcPts val="0"/>
              </a:spcAft>
              <a:buClr>
                <a:srgbClr val="000000"/>
              </a:buClr>
              <a:buSzPct val="100000"/>
              <a:buFont typeface="Arial"/>
              <a:buNone/>
              <a:defRPr sz="2500" b="0" i="0" u="none" strike="noStrike" cap="none">
                <a:solidFill>
                  <a:srgbClr val="000000"/>
                </a:solidFill>
                <a:latin typeface="Arial"/>
                <a:ea typeface="Arial"/>
                <a:cs typeface="Arial"/>
                <a:sym typeface="Arial"/>
              </a:defRPr>
            </a:lvl4pPr>
            <a:lvl5pPr marL="0" marR="0" lvl="4" indent="457200" algn="ctr" rtl="0">
              <a:lnSpc>
                <a:spcPct val="100000"/>
              </a:lnSpc>
              <a:spcBef>
                <a:spcPts val="0"/>
              </a:spcBef>
              <a:spcAft>
                <a:spcPts val="0"/>
              </a:spcAft>
              <a:buClr>
                <a:srgbClr val="000000"/>
              </a:buClr>
              <a:buSzPct val="100000"/>
              <a:buFont typeface="Arial"/>
              <a:buNone/>
              <a:defRPr sz="2500" b="0" i="0" u="none" strike="noStrike" cap="none">
                <a:solidFill>
                  <a:srgbClr val="000000"/>
                </a:solidFill>
                <a:latin typeface="Arial"/>
                <a:ea typeface="Arial"/>
                <a:cs typeface="Arial"/>
                <a:sym typeface="Arial"/>
              </a:defRPr>
            </a:lvl5pPr>
            <a:lvl6pPr marL="0" marR="0" lvl="5" indent="571500" algn="ctr" rtl="0">
              <a:lnSpc>
                <a:spcPct val="100000"/>
              </a:lnSpc>
              <a:spcBef>
                <a:spcPts val="0"/>
              </a:spcBef>
              <a:spcAft>
                <a:spcPts val="0"/>
              </a:spcAft>
              <a:buClr>
                <a:srgbClr val="000000"/>
              </a:buClr>
              <a:buSzPct val="100000"/>
              <a:buFont typeface="Arial"/>
              <a:buNone/>
              <a:defRPr sz="2500" b="0" i="0" u="none" strike="noStrike" cap="none">
                <a:solidFill>
                  <a:srgbClr val="000000"/>
                </a:solidFill>
                <a:latin typeface="Arial"/>
                <a:ea typeface="Arial"/>
                <a:cs typeface="Arial"/>
                <a:sym typeface="Arial"/>
              </a:defRPr>
            </a:lvl6pPr>
            <a:lvl7pPr marL="0" marR="0" lvl="6" indent="685800" algn="ctr" rtl="0">
              <a:lnSpc>
                <a:spcPct val="100000"/>
              </a:lnSpc>
              <a:spcBef>
                <a:spcPts val="0"/>
              </a:spcBef>
              <a:spcAft>
                <a:spcPts val="0"/>
              </a:spcAft>
              <a:buClr>
                <a:srgbClr val="000000"/>
              </a:buClr>
              <a:buSzPct val="100000"/>
              <a:buFont typeface="Arial"/>
              <a:buNone/>
              <a:defRPr sz="2500" b="0" i="0" u="none" strike="noStrike" cap="none">
                <a:solidFill>
                  <a:srgbClr val="000000"/>
                </a:solidFill>
                <a:latin typeface="Arial"/>
                <a:ea typeface="Arial"/>
                <a:cs typeface="Arial"/>
                <a:sym typeface="Arial"/>
              </a:defRPr>
            </a:lvl7pPr>
            <a:lvl8pPr marL="0" marR="0" lvl="7" indent="800100" algn="ctr" rtl="0">
              <a:lnSpc>
                <a:spcPct val="100000"/>
              </a:lnSpc>
              <a:spcBef>
                <a:spcPts val="0"/>
              </a:spcBef>
              <a:spcAft>
                <a:spcPts val="0"/>
              </a:spcAft>
              <a:buClr>
                <a:srgbClr val="000000"/>
              </a:buClr>
              <a:buSzPct val="100000"/>
              <a:buFont typeface="Arial"/>
              <a:buNone/>
              <a:defRPr sz="2500" b="0" i="0" u="none" strike="noStrike" cap="none">
                <a:solidFill>
                  <a:srgbClr val="000000"/>
                </a:solidFill>
                <a:latin typeface="Arial"/>
                <a:ea typeface="Arial"/>
                <a:cs typeface="Arial"/>
                <a:sym typeface="Arial"/>
              </a:defRPr>
            </a:lvl8pPr>
            <a:lvl9pPr marL="0" marR="0" lvl="8" indent="914400" algn="ctr" rtl="0">
              <a:lnSpc>
                <a:spcPct val="100000"/>
              </a:lnSpc>
              <a:spcBef>
                <a:spcPts val="0"/>
              </a:spcBef>
              <a:spcAft>
                <a:spcPts val="0"/>
              </a:spcAft>
              <a:buClr>
                <a:srgbClr val="000000"/>
              </a:buClr>
              <a:buSzPct val="100000"/>
              <a:buFont typeface="Arial"/>
              <a:buNone/>
              <a:defRPr sz="2500" b="0" i="0" u="none" strike="noStrike" cap="none">
                <a:solidFill>
                  <a:srgbClr val="000000"/>
                </a:solidFill>
                <a:latin typeface="Arial"/>
                <a:ea typeface="Arial"/>
                <a:cs typeface="Arial"/>
                <a:sym typeface="Arial"/>
              </a:defRPr>
            </a:lvl9pPr>
          </a:lstStyle>
          <a:p>
            <a:endParaRPr dirty="0"/>
          </a:p>
        </p:txBody>
      </p:sp>
      <p:sp>
        <p:nvSpPr>
          <p:cNvPr id="209" name="Shape 209"/>
          <p:cNvSpPr txBox="1">
            <a:spLocks noGrp="1"/>
          </p:cNvSpPr>
          <p:nvPr>
            <p:ph type="sldNum" idx="12"/>
          </p:nvPr>
        </p:nvSpPr>
        <p:spPr>
          <a:xfrm>
            <a:off x="362083" y="6535002"/>
            <a:ext cx="248756" cy="140263"/>
          </a:xfrm>
          <a:prstGeom prst="rect">
            <a:avLst/>
          </a:prstGeom>
          <a:noFill/>
          <a:ln>
            <a:noFill/>
          </a:ln>
        </p:spPr>
        <p:txBody>
          <a:bodyPr wrap="square" lIns="0" tIns="0" rIns="0" bIns="0" anchor="t" anchorCtr="0">
            <a:noAutofit/>
          </a:bodyPr>
          <a:lstStyle/>
          <a:p>
            <a:pPr indent="-57880">
              <a:buClr>
                <a:srgbClr val="A5A5A5"/>
              </a:buClr>
              <a:buSzPct val="100000"/>
            </a:pPr>
            <a:fld id="{00000000-1234-1234-1234-123412341234}" type="slidenum">
              <a:rPr lang="en-US" sz="912" smtClean="0">
                <a:solidFill>
                  <a:srgbClr val="A5A5A5"/>
                </a:solidFill>
                <a:ea typeface="Calibri"/>
                <a:cs typeface="Calibri"/>
                <a:sym typeface="Calibri"/>
              </a:rPr>
              <a:pPr indent="-57880">
                <a:buClr>
                  <a:srgbClr val="A5A5A5"/>
                </a:buClr>
                <a:buSzPct val="100000"/>
              </a:pPr>
              <a:t>‹#›</a:t>
            </a:fld>
            <a:endParaRPr lang="en-US" sz="912" dirty="0">
              <a:solidFill>
                <a:srgbClr val="A5A5A5"/>
              </a:solidFill>
              <a:ea typeface="Calibri"/>
              <a:cs typeface="Calibri"/>
              <a:sym typeface="Calibri"/>
            </a:endParaRPr>
          </a:p>
        </p:txBody>
      </p:sp>
      <p:cxnSp>
        <p:nvCxnSpPr>
          <p:cNvPr id="210" name="Shape 210"/>
          <p:cNvCxnSpPr/>
          <p:nvPr/>
        </p:nvCxnSpPr>
        <p:spPr>
          <a:xfrm rot="10800000" flipH="1">
            <a:off x="760575" y="6525429"/>
            <a:ext cx="1" cy="159410"/>
          </a:xfrm>
          <a:prstGeom prst="straightConnector1">
            <a:avLst/>
          </a:prstGeom>
          <a:noFill/>
          <a:ln w="12700" cap="flat" cmpd="sng">
            <a:solidFill>
              <a:srgbClr val="BFBFBF"/>
            </a:solidFill>
            <a:prstDash val="solid"/>
            <a:miter lim="8000"/>
            <a:headEnd type="none" w="med" len="med"/>
            <a:tailEnd type="none" w="med" len="med"/>
          </a:ln>
        </p:spPr>
      </p:cxnSp>
      <p:sp>
        <p:nvSpPr>
          <p:cNvPr id="211" name="Shape 211"/>
          <p:cNvSpPr>
            <a:spLocks noGrp="1"/>
          </p:cNvSpPr>
          <p:nvPr>
            <p:ph type="pic" idx="2"/>
          </p:nvPr>
        </p:nvSpPr>
        <p:spPr>
          <a:xfrm>
            <a:off x="681576" y="667641"/>
            <a:ext cx="10828847" cy="3825987"/>
          </a:xfrm>
          <a:prstGeom prst="rect">
            <a:avLst/>
          </a:prstGeom>
          <a:noFill/>
          <a:ln>
            <a:noFill/>
          </a:ln>
        </p:spPr>
        <p:txBody>
          <a:bodyPr wrap="square" lIns="91425" tIns="91425" rIns="91425" bIns="91425" anchor="ctr" anchorCtr="0"/>
          <a:lstStyle>
            <a:lvl1pPr marL="0" marR="0" lvl="0" indent="0" algn="ctr" rtl="0">
              <a:lnSpc>
                <a:spcPct val="90000"/>
              </a:lnSpc>
              <a:spcBef>
                <a:spcPts val="1000"/>
              </a:spcBef>
              <a:buClr>
                <a:srgbClr val="7F7F7F"/>
              </a:buClr>
              <a:buSzPct val="100000"/>
              <a:buFont typeface="Arial"/>
              <a:buNone/>
              <a:defRPr sz="3594" b="0" i="0" u="none" strike="noStrike" cap="none">
                <a:solidFill>
                  <a:srgbClr val="7F7F7F"/>
                </a:solidFill>
                <a:latin typeface="Arial"/>
                <a:ea typeface="Arial"/>
                <a:cs typeface="Arial"/>
                <a:sym typeface="Arial"/>
              </a:defRPr>
            </a:lvl1pPr>
            <a:lvl2pPr marL="685756" marR="0" lvl="1" indent="-82506" algn="l" rtl="0">
              <a:lnSpc>
                <a:spcPct val="90000"/>
              </a:lnSpc>
              <a:spcBef>
                <a:spcPts val="500"/>
              </a:spcBef>
              <a:buClr>
                <a:schemeClr val="lt1"/>
              </a:buClr>
              <a:buSzPct val="100000"/>
              <a:buFont typeface="Arial"/>
              <a:buChar char="•"/>
              <a:defRPr sz="2400" b="0" i="0" u="none" strike="noStrike" cap="none">
                <a:solidFill>
                  <a:schemeClr val="lt1"/>
                </a:solidFill>
                <a:latin typeface="Arial"/>
                <a:ea typeface="Arial"/>
                <a:cs typeface="Arial"/>
                <a:sym typeface="Arial"/>
              </a:defRPr>
            </a:lvl2pPr>
            <a:lvl3pPr marL="1142927" marR="0" lvl="2" indent="-107877" algn="l" rtl="0">
              <a:lnSpc>
                <a:spcPct val="90000"/>
              </a:lnSpc>
              <a:spcBef>
                <a:spcPts val="500"/>
              </a:spcBef>
              <a:buClr>
                <a:schemeClr val="lt1"/>
              </a:buClr>
              <a:buSzPct val="100000"/>
              <a:buFont typeface="Arial"/>
              <a:buChar char="•"/>
              <a:defRPr sz="2000" b="0" i="0" u="none" strike="noStrike" cap="none">
                <a:solidFill>
                  <a:schemeClr val="lt1"/>
                </a:solidFill>
                <a:latin typeface="Arial"/>
                <a:ea typeface="Arial"/>
                <a:cs typeface="Arial"/>
                <a:sym typeface="Arial"/>
              </a:defRPr>
            </a:lvl3pPr>
            <a:lvl4pPr marL="1600098" marR="0" lvl="3" indent="-120547" algn="l" rtl="0">
              <a:lnSpc>
                <a:spcPct val="90000"/>
              </a:lnSpc>
              <a:spcBef>
                <a:spcPts val="500"/>
              </a:spcBef>
              <a:buClr>
                <a:schemeClr val="lt1"/>
              </a:buClr>
              <a:buSzPct val="100000"/>
              <a:buFont typeface="Arial"/>
              <a:buChar char="•"/>
              <a:defRPr sz="1800" b="0" i="0" u="none" strike="noStrike" cap="none">
                <a:solidFill>
                  <a:schemeClr val="lt1"/>
                </a:solidFill>
                <a:latin typeface="Arial"/>
                <a:ea typeface="Arial"/>
                <a:cs typeface="Arial"/>
                <a:sym typeface="Arial"/>
              </a:defRPr>
            </a:lvl4pPr>
            <a:lvl5pPr marL="2057268" marR="0" lvl="4" indent="-120518" algn="l" rtl="0">
              <a:lnSpc>
                <a:spcPct val="90000"/>
              </a:lnSpc>
              <a:spcBef>
                <a:spcPts val="500"/>
              </a:spcBef>
              <a:buClr>
                <a:schemeClr val="lt1"/>
              </a:buClr>
              <a:buSzPct val="100000"/>
              <a:buFont typeface="Arial"/>
              <a:buChar char="•"/>
              <a:defRPr sz="1800" b="0" i="0" u="none" strike="noStrike" cap="none">
                <a:solidFill>
                  <a:schemeClr val="lt1"/>
                </a:solidFill>
                <a:latin typeface="Arial"/>
                <a:ea typeface="Arial"/>
                <a:cs typeface="Arial"/>
                <a:sym typeface="Arial"/>
              </a:defRPr>
            </a:lvl5pPr>
            <a:lvl6pPr marL="2514439" marR="0" lvl="5" indent="-120489"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2971610" marR="0" lvl="6" indent="-12046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3428781" marR="0" lvl="7" indent="-120431"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3885952" marR="0" lvl="8" indent="-120402"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dirty="0"/>
          </a:p>
        </p:txBody>
      </p:sp>
    </p:spTree>
    <p:extLst>
      <p:ext uri="{BB962C8B-B14F-4D97-AF65-F5344CB8AC3E}">
        <p14:creationId xmlns:p14="http://schemas.microsoft.com/office/powerpoint/2010/main" val="1520634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5147D0-32A2-46B9-879F-F669A4B0F623}" type="datetimeFigureOut">
              <a:rPr lang="en-US" smtClean="0"/>
              <a:t>8/23/2019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5125F-B1DC-4C83-9495-6083912B0D4F}" type="slidenum">
              <a:rPr lang="en-US" smtClean="0"/>
              <a:t>‹#›</a:t>
            </a:fld>
            <a:endParaRPr lang="en-US"/>
          </a:p>
        </p:txBody>
      </p:sp>
    </p:spTree>
    <p:extLst>
      <p:ext uri="{BB962C8B-B14F-4D97-AF65-F5344CB8AC3E}">
        <p14:creationId xmlns:p14="http://schemas.microsoft.com/office/powerpoint/2010/main" val="12078889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35147D0-32A2-46B9-879F-F669A4B0F623}" type="datetimeFigureOut">
              <a:rPr lang="en-US" smtClean="0"/>
              <a:t>8/23/2019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5125F-B1DC-4C83-9495-6083912B0D4F}" type="slidenum">
              <a:rPr lang="en-US" smtClean="0"/>
              <a:t>‹#›</a:t>
            </a:fld>
            <a:endParaRPr lang="en-US"/>
          </a:p>
        </p:txBody>
      </p:sp>
    </p:spTree>
    <p:extLst>
      <p:ext uri="{BB962C8B-B14F-4D97-AF65-F5344CB8AC3E}">
        <p14:creationId xmlns:p14="http://schemas.microsoft.com/office/powerpoint/2010/main" val="2481781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35147D0-32A2-46B9-879F-F669A4B0F623}" type="datetimeFigureOut">
              <a:rPr lang="en-US" smtClean="0"/>
              <a:t>8/23/2019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5125F-B1DC-4C83-9495-6083912B0D4F}" type="slidenum">
              <a:rPr lang="en-US" smtClean="0"/>
              <a:t>‹#›</a:t>
            </a:fld>
            <a:endParaRPr lang="en-US"/>
          </a:p>
        </p:txBody>
      </p:sp>
    </p:spTree>
    <p:extLst>
      <p:ext uri="{BB962C8B-B14F-4D97-AF65-F5344CB8AC3E}">
        <p14:creationId xmlns:p14="http://schemas.microsoft.com/office/powerpoint/2010/main" val="435386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35147D0-32A2-46B9-879F-F669A4B0F623}" type="datetimeFigureOut">
              <a:rPr lang="en-US" smtClean="0"/>
              <a:t>8/23/2019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25125F-B1DC-4C83-9495-6083912B0D4F}" type="slidenum">
              <a:rPr lang="en-US" smtClean="0"/>
              <a:t>‹#›</a:t>
            </a:fld>
            <a:endParaRPr lang="en-US"/>
          </a:p>
        </p:txBody>
      </p:sp>
    </p:spTree>
    <p:extLst>
      <p:ext uri="{BB962C8B-B14F-4D97-AF65-F5344CB8AC3E}">
        <p14:creationId xmlns:p14="http://schemas.microsoft.com/office/powerpoint/2010/main" val="2081533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35147D0-32A2-46B9-879F-F669A4B0F623}" type="datetimeFigureOut">
              <a:rPr lang="en-US" smtClean="0"/>
              <a:t>8/23/2019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25125F-B1DC-4C83-9495-6083912B0D4F}" type="slidenum">
              <a:rPr lang="en-US" smtClean="0"/>
              <a:t>‹#›</a:t>
            </a:fld>
            <a:endParaRPr lang="en-US"/>
          </a:p>
        </p:txBody>
      </p:sp>
    </p:spTree>
    <p:extLst>
      <p:ext uri="{BB962C8B-B14F-4D97-AF65-F5344CB8AC3E}">
        <p14:creationId xmlns:p14="http://schemas.microsoft.com/office/powerpoint/2010/main" val="299201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5147D0-32A2-46B9-879F-F669A4B0F623}" type="datetimeFigureOut">
              <a:rPr lang="en-US" smtClean="0"/>
              <a:t>8/23/2019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25125F-B1DC-4C83-9495-6083912B0D4F}" type="slidenum">
              <a:rPr lang="en-US" smtClean="0"/>
              <a:t>‹#›</a:t>
            </a:fld>
            <a:endParaRPr lang="en-US"/>
          </a:p>
        </p:txBody>
      </p:sp>
    </p:spTree>
    <p:extLst>
      <p:ext uri="{BB962C8B-B14F-4D97-AF65-F5344CB8AC3E}">
        <p14:creationId xmlns:p14="http://schemas.microsoft.com/office/powerpoint/2010/main" val="565763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35147D0-32A2-46B9-879F-F669A4B0F623}" type="datetimeFigureOut">
              <a:rPr lang="en-US" smtClean="0"/>
              <a:t>8/23/2019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5125F-B1DC-4C83-9495-6083912B0D4F}" type="slidenum">
              <a:rPr lang="en-US" smtClean="0"/>
              <a:t>‹#›</a:t>
            </a:fld>
            <a:endParaRPr lang="en-US"/>
          </a:p>
        </p:txBody>
      </p:sp>
    </p:spTree>
    <p:extLst>
      <p:ext uri="{BB962C8B-B14F-4D97-AF65-F5344CB8AC3E}">
        <p14:creationId xmlns:p14="http://schemas.microsoft.com/office/powerpoint/2010/main" val="1121350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35147D0-32A2-46B9-879F-F669A4B0F623}" type="datetimeFigureOut">
              <a:rPr lang="en-US" smtClean="0"/>
              <a:t>8/23/2019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5125F-B1DC-4C83-9495-6083912B0D4F}" type="slidenum">
              <a:rPr lang="en-US" smtClean="0"/>
              <a:t>‹#›</a:t>
            </a:fld>
            <a:endParaRPr lang="en-US"/>
          </a:p>
        </p:txBody>
      </p:sp>
    </p:spTree>
    <p:extLst>
      <p:ext uri="{BB962C8B-B14F-4D97-AF65-F5344CB8AC3E}">
        <p14:creationId xmlns:p14="http://schemas.microsoft.com/office/powerpoint/2010/main" val="18823270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5147D0-32A2-46B9-879F-F669A4B0F623}" type="datetimeFigureOut">
              <a:rPr lang="en-US" smtClean="0"/>
              <a:t>8/23/2019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25125F-B1DC-4C83-9495-6083912B0D4F}" type="slidenum">
              <a:rPr lang="en-US" smtClean="0"/>
              <a:t>‹#›</a:t>
            </a:fld>
            <a:endParaRPr lang="en-US"/>
          </a:p>
        </p:txBody>
      </p:sp>
    </p:spTree>
    <p:extLst>
      <p:ext uri="{BB962C8B-B14F-4D97-AF65-F5344CB8AC3E}">
        <p14:creationId xmlns:p14="http://schemas.microsoft.com/office/powerpoint/2010/main" val="1017623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tiff"/><Relationship Id="rId4" Type="http://schemas.openxmlformats.org/officeDocument/2006/relationships/hyperlink" Target="mailto:pshah@worldbank.org"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4.xml"/><Relationship Id="rId7" Type="http://schemas.openxmlformats.org/officeDocument/2006/relationships/image" Target="../media/image26.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notesSlide" Target="../notesSlides/notesSlide11.xml"/><Relationship Id="rId4" Type="http://schemas.openxmlformats.org/officeDocument/2006/relationships/slideLayout" Target="../slideLayouts/slideLayout13.xml"/><Relationship Id="rId9" Type="http://schemas.openxmlformats.org/officeDocument/2006/relationships/image" Target="../media/image28.png"/></Relationships>
</file>

<file path=ppt/slides/_rels/slide22.xml.rels><?xml version="1.0" encoding="UTF-8" standalone="yes"?>
<Relationships xmlns="http://schemas.openxmlformats.org/package/2006/relationships"><Relationship Id="rId8" Type="http://schemas.openxmlformats.org/officeDocument/2006/relationships/image" Target="../media/image35.tiff"/><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image" Target="../media/image29.tiff"/><Relationship Id="rId1" Type="http://schemas.openxmlformats.org/officeDocument/2006/relationships/slideLayout" Target="../slideLayouts/slideLayout13.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jpeg"/><Relationship Id="rId4" Type="http://schemas.openxmlformats.org/officeDocument/2006/relationships/image" Target="../media/image31.tiff"/><Relationship Id="rId9"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5.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jpg"/></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7663" y="46238"/>
            <a:ext cx="11859903" cy="1097280"/>
          </a:xfrm>
        </p:spPr>
        <p:txBody>
          <a:bodyPr>
            <a:noAutofit/>
          </a:bodyPr>
          <a:lstStyle/>
          <a:p>
            <a:r>
              <a:rPr lang="en-US" sz="3600" b="1" dirty="0">
                <a:solidFill>
                  <a:schemeClr val="accent1">
                    <a:lumMod val="50000"/>
                  </a:schemeClr>
                </a:solidFill>
                <a:effectLst>
                  <a:outerShdw blurRad="38100" dist="38100" dir="2700000" algn="tl">
                    <a:srgbClr val="000000">
                      <a:alpha val="43137"/>
                    </a:srgbClr>
                  </a:outerShdw>
                </a:effectLst>
              </a:rPr>
              <a:t>A Global Landscape of Digital Agriculture Technologies (DATs)</a:t>
            </a:r>
          </a:p>
        </p:txBody>
      </p:sp>
      <p:pic>
        <p:nvPicPr>
          <p:cNvPr id="5" name="Picture 4"/>
          <p:cNvPicPr>
            <a:picLocks noChangeAspect="1"/>
          </p:cNvPicPr>
          <p:nvPr/>
        </p:nvPicPr>
        <p:blipFill>
          <a:blip r:embed="rId2"/>
          <a:stretch>
            <a:fillRect/>
          </a:stretch>
        </p:blipFill>
        <p:spPr>
          <a:xfrm>
            <a:off x="2973039" y="1505243"/>
            <a:ext cx="2985656" cy="1820730"/>
          </a:xfrm>
          <a:prstGeom prst="rect">
            <a:avLst/>
          </a:prstGeom>
        </p:spPr>
      </p:pic>
      <p:pic>
        <p:nvPicPr>
          <p:cNvPr id="7" name="Picture 6"/>
          <p:cNvPicPr>
            <a:picLocks noChangeAspect="1"/>
          </p:cNvPicPr>
          <p:nvPr/>
        </p:nvPicPr>
        <p:blipFill rotWithShape="1">
          <a:blip r:embed="rId3"/>
          <a:srcRect t="7514" b="7114"/>
          <a:stretch/>
        </p:blipFill>
        <p:spPr>
          <a:xfrm>
            <a:off x="2976388" y="3325973"/>
            <a:ext cx="2982306" cy="1768143"/>
          </a:xfrm>
          <a:prstGeom prst="rect">
            <a:avLst/>
          </a:prstGeom>
        </p:spPr>
      </p:pic>
      <p:sp>
        <p:nvSpPr>
          <p:cNvPr id="9" name="Rectangle 8"/>
          <p:cNvSpPr/>
          <p:nvPr/>
        </p:nvSpPr>
        <p:spPr>
          <a:xfrm>
            <a:off x="1880313" y="5375699"/>
            <a:ext cx="8654604" cy="1600438"/>
          </a:xfrm>
          <a:prstGeom prst="rect">
            <a:avLst/>
          </a:prstGeom>
        </p:spPr>
        <p:txBody>
          <a:bodyPr wrap="square">
            <a:spAutoFit/>
          </a:bodyPr>
          <a:lstStyle/>
          <a:p>
            <a:pPr algn="ctr"/>
            <a:r>
              <a:rPr lang="en-US" b="1" dirty="0">
                <a:solidFill>
                  <a:schemeClr val="tx2">
                    <a:lumMod val="50000"/>
                  </a:schemeClr>
                </a:solidFill>
              </a:rPr>
              <a:t>Parmesh Shah, </a:t>
            </a:r>
            <a:r>
              <a:rPr lang="en-US" dirty="0">
                <a:solidFill>
                  <a:schemeClr val="tx2">
                    <a:lumMod val="50000"/>
                  </a:schemeClr>
                </a:solidFill>
              </a:rPr>
              <a:t>Global Lead, Rural Livelihoods and Agriculture Employment, </a:t>
            </a:r>
            <a:br>
              <a:rPr lang="en-US" dirty="0">
                <a:solidFill>
                  <a:schemeClr val="tx2">
                    <a:lumMod val="50000"/>
                  </a:schemeClr>
                </a:solidFill>
              </a:rPr>
            </a:br>
            <a:r>
              <a:rPr lang="en-US" sz="1600" dirty="0">
                <a:solidFill>
                  <a:schemeClr val="tx2">
                    <a:lumMod val="50000"/>
                  </a:schemeClr>
                </a:solidFill>
              </a:rPr>
              <a:t>Agriculture Global Practice</a:t>
            </a:r>
            <a:br>
              <a:rPr lang="en-US" sz="1600" dirty="0">
                <a:solidFill>
                  <a:schemeClr val="tx2">
                    <a:lumMod val="50000"/>
                  </a:schemeClr>
                </a:solidFill>
              </a:rPr>
            </a:br>
            <a:r>
              <a:rPr lang="en-US" sz="1600" dirty="0">
                <a:solidFill>
                  <a:schemeClr val="tx2">
                    <a:lumMod val="50000"/>
                  </a:schemeClr>
                </a:solidFill>
              </a:rPr>
              <a:t>The World Bank</a:t>
            </a:r>
            <a:br>
              <a:rPr lang="en-US" sz="1600" dirty="0">
                <a:solidFill>
                  <a:schemeClr val="tx2">
                    <a:lumMod val="50000"/>
                  </a:schemeClr>
                </a:solidFill>
              </a:rPr>
            </a:br>
            <a:r>
              <a:rPr lang="en-US" sz="1600" dirty="0">
                <a:solidFill>
                  <a:schemeClr val="tx2">
                    <a:lumMod val="50000"/>
                  </a:schemeClr>
                </a:solidFill>
              </a:rPr>
              <a:t>Email: </a:t>
            </a:r>
            <a:r>
              <a:rPr lang="en-US" sz="1600" dirty="0">
                <a:solidFill>
                  <a:schemeClr val="tx2">
                    <a:lumMod val="50000"/>
                  </a:schemeClr>
                </a:solidFill>
                <a:hlinkClick r:id="rId4"/>
              </a:rPr>
              <a:t>pshah@worldbank.org</a:t>
            </a:r>
            <a:br>
              <a:rPr lang="en-US" sz="1600" dirty="0">
                <a:solidFill>
                  <a:schemeClr val="tx2">
                    <a:lumMod val="50000"/>
                  </a:schemeClr>
                </a:solidFill>
              </a:rPr>
            </a:br>
            <a:r>
              <a:rPr lang="en-US" sz="1600" dirty="0">
                <a:solidFill>
                  <a:schemeClr val="tx2">
                    <a:lumMod val="50000"/>
                  </a:schemeClr>
                </a:solidFill>
              </a:rPr>
              <a:t>Twitter: @</a:t>
            </a:r>
            <a:r>
              <a:rPr lang="en-US" sz="1600" dirty="0" err="1">
                <a:solidFill>
                  <a:schemeClr val="tx2">
                    <a:lumMod val="50000"/>
                  </a:schemeClr>
                </a:solidFill>
              </a:rPr>
              <a:t>ShahParmesh</a:t>
            </a:r>
            <a:br>
              <a:rPr lang="en-US" sz="1600" dirty="0">
                <a:solidFill>
                  <a:schemeClr val="tx2">
                    <a:lumMod val="50000"/>
                  </a:schemeClr>
                </a:solidFill>
              </a:rPr>
            </a:br>
            <a:endParaRPr lang="en-US" sz="1600" dirty="0"/>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022" y="6168708"/>
            <a:ext cx="2682983" cy="536597"/>
          </a:xfrm>
          <a:prstGeom prst="rect">
            <a:avLst/>
          </a:prstGeom>
        </p:spPr>
      </p:pic>
      <p:pic>
        <p:nvPicPr>
          <p:cNvPr id="11" name="Picture 10"/>
          <p:cNvPicPr>
            <a:picLocks noChangeAspect="1"/>
          </p:cNvPicPr>
          <p:nvPr/>
        </p:nvPicPr>
        <p:blipFill rotWithShape="1">
          <a:blip r:embed="rId6"/>
          <a:srcRect l="10073" t="26596" r="33106" b="18563"/>
          <a:stretch/>
        </p:blipFill>
        <p:spPr>
          <a:xfrm>
            <a:off x="5958694" y="1505243"/>
            <a:ext cx="2830666" cy="1820730"/>
          </a:xfrm>
          <a:prstGeom prst="rect">
            <a:avLst/>
          </a:prstGeom>
        </p:spPr>
      </p:pic>
      <p:pic>
        <p:nvPicPr>
          <p:cNvPr id="12" name="Picture 11"/>
          <p:cNvPicPr>
            <a:picLocks noChangeAspect="1"/>
          </p:cNvPicPr>
          <p:nvPr/>
        </p:nvPicPr>
        <p:blipFill rotWithShape="1">
          <a:blip r:embed="rId7">
            <a:extLst>
              <a:ext uri="{28A0092B-C50C-407E-A947-70E740481C1C}">
                <a14:useLocalDpi xmlns:a14="http://schemas.microsoft.com/office/drawing/2010/main" val="0"/>
              </a:ext>
            </a:extLst>
          </a:blip>
          <a:srcRect t="5689"/>
          <a:stretch/>
        </p:blipFill>
        <p:spPr>
          <a:xfrm>
            <a:off x="5958694" y="3330054"/>
            <a:ext cx="2830666" cy="1781313"/>
          </a:xfrm>
          <a:prstGeom prst="rect">
            <a:avLst/>
          </a:prstGeom>
        </p:spPr>
      </p:pic>
    </p:spTree>
    <p:extLst>
      <p:ext uri="{BB962C8B-B14F-4D97-AF65-F5344CB8AC3E}">
        <p14:creationId xmlns:p14="http://schemas.microsoft.com/office/powerpoint/2010/main" val="1095392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203745" cy="1325563"/>
          </a:xfrm>
        </p:spPr>
        <p:txBody>
          <a:bodyPr>
            <a:normAutofit fontScale="90000"/>
          </a:bodyPr>
          <a:lstStyle/>
          <a:p>
            <a:r>
              <a:rPr lang="en-US" sz="3300" b="1" dirty="0" err="1">
                <a:solidFill>
                  <a:srgbClr val="002060"/>
                </a:solidFill>
                <a:effectLst>
                  <a:outerShdw blurRad="38100" dist="38100" dir="2700000" algn="tl">
                    <a:srgbClr val="000000">
                      <a:alpha val="43137"/>
                    </a:srgbClr>
                  </a:outerShdw>
                </a:effectLst>
              </a:rPr>
              <a:t>EarthSense</a:t>
            </a:r>
            <a:r>
              <a:rPr lang="en-US" sz="3300" b="1" dirty="0">
                <a:solidFill>
                  <a:srgbClr val="002060"/>
                </a:solidFill>
                <a:effectLst>
                  <a:outerShdw blurRad="38100" dist="38100" dir="2700000" algn="tl">
                    <a:srgbClr val="000000">
                      <a:alpha val="43137"/>
                    </a:srgbClr>
                  </a:outerShdw>
                </a:effectLst>
              </a:rPr>
              <a:t>: Small robot for surveying trial plots new crop varieties (USA)</a:t>
            </a:r>
            <a:br>
              <a:rPr lang="en-US" b="1" dirty="0"/>
            </a:br>
            <a:endParaRPr lang="en-US" dirty="0"/>
          </a:p>
        </p:txBody>
      </p:sp>
      <p:pic>
        <p:nvPicPr>
          <p:cNvPr id="4" name="Picture 3"/>
          <p:cNvPicPr>
            <a:picLocks noChangeAspect="1"/>
          </p:cNvPicPr>
          <p:nvPr/>
        </p:nvPicPr>
        <p:blipFill>
          <a:blip r:embed="rId3"/>
          <a:stretch>
            <a:fillRect/>
          </a:stretch>
        </p:blipFill>
        <p:spPr>
          <a:xfrm>
            <a:off x="970669" y="1146412"/>
            <a:ext cx="10714073" cy="5074482"/>
          </a:xfrm>
          <a:prstGeom prst="rect">
            <a:avLst/>
          </a:prstGeom>
        </p:spPr>
      </p:pic>
      <p:sp>
        <p:nvSpPr>
          <p:cNvPr id="6" name="Rectangle 5"/>
          <p:cNvSpPr/>
          <p:nvPr/>
        </p:nvSpPr>
        <p:spPr>
          <a:xfrm>
            <a:off x="970670" y="1430293"/>
            <a:ext cx="10714073" cy="1303099"/>
          </a:xfrm>
          <a:prstGeom prst="rect">
            <a:avLst/>
          </a:pr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t>Sensors to collect data on traits such as plant health, physiology and stress response, and can autonomously measure under-canopy markers including stand-count, stem width, and stem angle using cameras.</a:t>
            </a:r>
          </a:p>
        </p:txBody>
      </p:sp>
      <p:sp>
        <p:nvSpPr>
          <p:cNvPr id="5" name="Rectangle 4"/>
          <p:cNvSpPr/>
          <p:nvPr/>
        </p:nvSpPr>
        <p:spPr>
          <a:xfrm>
            <a:off x="970669" y="5876002"/>
            <a:ext cx="10714074" cy="872816"/>
          </a:xfrm>
          <a:prstGeom prst="rect">
            <a:avLst/>
          </a:prstGeom>
          <a:solidFill>
            <a:schemeClr val="bg2">
              <a:lumMod val="1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rgbClr val="FFC000"/>
                </a:solidFill>
                <a:effectLst>
                  <a:outerShdw blurRad="38100" dist="38100" dir="2700000" algn="tl">
                    <a:srgbClr val="000000">
                      <a:alpha val="43137"/>
                    </a:srgbClr>
                  </a:outerShdw>
                </a:effectLst>
              </a:rPr>
              <a:t>Creates the next generation of more productive and sustainable crop varieties</a:t>
            </a:r>
          </a:p>
        </p:txBody>
      </p:sp>
    </p:spTree>
    <p:extLst>
      <p:ext uri="{BB962C8B-B14F-4D97-AF65-F5344CB8AC3E}">
        <p14:creationId xmlns:p14="http://schemas.microsoft.com/office/powerpoint/2010/main" val="32024770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err="1">
                <a:solidFill>
                  <a:srgbClr val="002060"/>
                </a:solidFill>
                <a:effectLst>
                  <a:outerShdw blurRad="38100" dist="38100" dir="2700000" algn="tl">
                    <a:srgbClr val="000000">
                      <a:alpha val="43137"/>
                    </a:srgbClr>
                  </a:outerShdw>
                </a:effectLst>
              </a:rPr>
              <a:t>AgriDigital</a:t>
            </a:r>
            <a:r>
              <a:rPr lang="en-US" sz="3600" b="1" dirty="0">
                <a:solidFill>
                  <a:srgbClr val="002060"/>
                </a:solidFill>
                <a:effectLst>
                  <a:outerShdw blurRad="38100" dist="38100" dir="2700000" algn="tl">
                    <a:srgbClr val="000000">
                      <a:alpha val="43137"/>
                    </a:srgbClr>
                  </a:outerShdw>
                </a:effectLst>
              </a:rPr>
              <a:t>: The cloud-based commodity management platform that transforms  value chain (Australia)</a:t>
            </a:r>
          </a:p>
        </p:txBody>
      </p:sp>
      <p:pic>
        <p:nvPicPr>
          <p:cNvPr id="4" name="Picture 3"/>
          <p:cNvPicPr>
            <a:picLocks noChangeAspect="1"/>
          </p:cNvPicPr>
          <p:nvPr/>
        </p:nvPicPr>
        <p:blipFill>
          <a:blip r:embed="rId3"/>
          <a:stretch>
            <a:fillRect/>
          </a:stretch>
        </p:blipFill>
        <p:spPr>
          <a:xfrm>
            <a:off x="538945" y="1690688"/>
            <a:ext cx="11387067" cy="3789244"/>
          </a:xfrm>
          <a:prstGeom prst="rect">
            <a:avLst/>
          </a:prstGeom>
        </p:spPr>
      </p:pic>
      <p:sp>
        <p:nvSpPr>
          <p:cNvPr id="5" name="Rectangle 4"/>
          <p:cNvSpPr/>
          <p:nvPr/>
        </p:nvSpPr>
        <p:spPr>
          <a:xfrm>
            <a:off x="538945" y="5479932"/>
            <a:ext cx="11387067" cy="872816"/>
          </a:xfrm>
          <a:prstGeom prst="rect">
            <a:avLst/>
          </a:prstGeom>
          <a:solidFill>
            <a:schemeClr val="bg2">
              <a:lumMod val="1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8 thousand farmers in the platform, across 35 countries.  </a:t>
            </a:r>
            <a:endParaRPr lang="en-US" sz="2400" b="1" dirty="0"/>
          </a:p>
        </p:txBody>
      </p:sp>
      <p:sp>
        <p:nvSpPr>
          <p:cNvPr id="7" name="Rectangle 6"/>
          <p:cNvSpPr/>
          <p:nvPr/>
        </p:nvSpPr>
        <p:spPr>
          <a:xfrm>
            <a:off x="538945" y="1690688"/>
            <a:ext cx="11387067" cy="872816"/>
          </a:xfrm>
          <a:prstGeom prst="rect">
            <a:avLst/>
          </a:prstGeom>
          <a:solidFill>
            <a:schemeClr val="bg2">
              <a:lumMod val="1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A seamless customer management solution, a one stop shop to communicate and connect with partners in business network</a:t>
            </a:r>
            <a:endParaRPr lang="en-US" sz="2400" b="1" dirty="0"/>
          </a:p>
        </p:txBody>
      </p:sp>
    </p:spTree>
    <p:extLst>
      <p:ext uri="{BB962C8B-B14F-4D97-AF65-F5344CB8AC3E}">
        <p14:creationId xmlns:p14="http://schemas.microsoft.com/office/powerpoint/2010/main" val="3253919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a:solidFill>
                  <a:srgbClr val="002060"/>
                </a:solidFill>
                <a:effectLst>
                  <a:outerShdw blurRad="38100" dist="38100" dir="2700000" algn="tl">
                    <a:srgbClr val="000000">
                      <a:alpha val="43137"/>
                    </a:srgbClr>
                  </a:outerShdw>
                </a:effectLst>
              </a:rPr>
              <a:t>Hectare </a:t>
            </a:r>
            <a:r>
              <a:rPr lang="en-US" sz="4000" b="1" dirty="0" err="1">
                <a:solidFill>
                  <a:srgbClr val="002060"/>
                </a:solidFill>
                <a:effectLst>
                  <a:outerShdw blurRad="38100" dist="38100" dir="2700000" algn="tl">
                    <a:srgbClr val="000000">
                      <a:alpha val="43137"/>
                    </a:srgbClr>
                  </a:outerShdw>
                </a:effectLst>
              </a:rPr>
              <a:t>Agritech</a:t>
            </a:r>
            <a:r>
              <a:rPr lang="en-US" sz="4000" b="1" dirty="0">
                <a:solidFill>
                  <a:srgbClr val="002060"/>
                </a:solidFill>
                <a:effectLst>
                  <a:outerShdw blurRad="38100" dist="38100" dir="2700000" algn="tl">
                    <a:srgbClr val="000000">
                      <a:alpha val="43137"/>
                    </a:srgbClr>
                  </a:outerShdw>
                </a:effectLst>
              </a:rPr>
              <a:t>: </a:t>
            </a:r>
            <a:r>
              <a:rPr lang="en-US" sz="4000" b="1" dirty="0" err="1">
                <a:solidFill>
                  <a:srgbClr val="002060"/>
                </a:solidFill>
                <a:effectLst>
                  <a:outerShdw blurRad="38100" dist="38100" dir="2700000" algn="tl">
                    <a:srgbClr val="000000">
                      <a:alpha val="43137"/>
                    </a:srgbClr>
                  </a:outerShdw>
                </a:effectLst>
              </a:rPr>
              <a:t>Blockchain</a:t>
            </a:r>
            <a:r>
              <a:rPr lang="en-US" sz="4000" b="1" dirty="0">
                <a:solidFill>
                  <a:srgbClr val="002060"/>
                </a:solidFill>
                <a:effectLst>
                  <a:outerShdw blurRad="38100" dist="38100" dir="2700000" algn="tl">
                    <a:srgbClr val="000000">
                      <a:alpha val="43137"/>
                    </a:srgbClr>
                  </a:outerShdw>
                </a:effectLst>
              </a:rPr>
              <a:t>-based trading platforms for grain and livestock buyers and sellers (UK)</a:t>
            </a:r>
            <a:br>
              <a:rPr lang="en-US" dirty="0"/>
            </a:br>
            <a:endParaRPr lang="en-US" b="1" dirty="0"/>
          </a:p>
        </p:txBody>
      </p:sp>
      <p:sp>
        <p:nvSpPr>
          <p:cNvPr id="3" name="Content Placeholder 2"/>
          <p:cNvSpPr>
            <a:spLocks noGrp="1"/>
          </p:cNvSpPr>
          <p:nvPr>
            <p:ph idx="1"/>
          </p:nvPr>
        </p:nvSpPr>
        <p:spPr/>
        <p:txBody>
          <a:bodyPr/>
          <a:lstStyle/>
          <a:p>
            <a:endParaRPr lang="en-US" dirty="0"/>
          </a:p>
          <a:p>
            <a:pPr marL="0" indent="0">
              <a:buNone/>
            </a:pPr>
            <a:endParaRPr lang="en-US" dirty="0"/>
          </a:p>
        </p:txBody>
      </p:sp>
      <p:pic>
        <p:nvPicPr>
          <p:cNvPr id="4" name="Picture 3"/>
          <p:cNvPicPr>
            <a:picLocks noChangeAspect="1"/>
          </p:cNvPicPr>
          <p:nvPr/>
        </p:nvPicPr>
        <p:blipFill>
          <a:blip r:embed="rId2"/>
          <a:stretch>
            <a:fillRect/>
          </a:stretch>
        </p:blipFill>
        <p:spPr>
          <a:xfrm>
            <a:off x="3024554" y="1825625"/>
            <a:ext cx="6471724" cy="3638158"/>
          </a:xfrm>
          <a:prstGeom prst="rect">
            <a:avLst/>
          </a:prstGeom>
        </p:spPr>
      </p:pic>
      <p:sp>
        <p:nvSpPr>
          <p:cNvPr id="5" name="Rectangle 4"/>
          <p:cNvSpPr/>
          <p:nvPr/>
        </p:nvSpPr>
        <p:spPr>
          <a:xfrm>
            <a:off x="838200" y="5463783"/>
            <a:ext cx="11018496" cy="1303099"/>
          </a:xfrm>
          <a:prstGeom prst="rect">
            <a:avLst/>
          </a:prstGeom>
          <a:solidFill>
            <a:schemeClr val="bg2">
              <a:lumMod val="2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err="1"/>
              <a:t>SellMyLivestock</a:t>
            </a:r>
            <a:r>
              <a:rPr lang="en-US" sz="2400" dirty="0"/>
              <a:t> and </a:t>
            </a:r>
            <a:r>
              <a:rPr lang="en-US" sz="2400" dirty="0" err="1"/>
              <a:t>Graindex</a:t>
            </a:r>
            <a:r>
              <a:rPr lang="en-US" sz="2400" dirty="0"/>
              <a:t>, its two trading platforms, allow farmers to sell their products directly from their farms and handle payments through Hectare’s digital payment system, </a:t>
            </a:r>
            <a:r>
              <a:rPr lang="en-US" sz="2400" dirty="0" err="1"/>
              <a:t>FarmPay</a:t>
            </a:r>
            <a:r>
              <a:rPr lang="en-US" sz="2400" dirty="0"/>
              <a:t>.</a:t>
            </a:r>
          </a:p>
        </p:txBody>
      </p:sp>
    </p:spTree>
    <p:extLst>
      <p:ext uri="{BB962C8B-B14F-4D97-AF65-F5344CB8AC3E}">
        <p14:creationId xmlns:p14="http://schemas.microsoft.com/office/powerpoint/2010/main" val="2661301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13899"/>
            <a:ext cx="10515600" cy="885470"/>
          </a:xfrm>
        </p:spPr>
        <p:txBody>
          <a:bodyPr>
            <a:normAutofit/>
          </a:bodyPr>
          <a:lstStyle/>
          <a:p>
            <a:r>
              <a:rPr lang="en-US" sz="3600" b="1" dirty="0" err="1">
                <a:solidFill>
                  <a:srgbClr val="002060"/>
                </a:solidFill>
                <a:effectLst>
                  <a:outerShdw blurRad="38100" dist="38100" dir="2700000" algn="tl">
                    <a:srgbClr val="000000">
                      <a:alpha val="43137"/>
                    </a:srgbClr>
                  </a:outerShdw>
                </a:effectLst>
              </a:rPr>
              <a:t>Cropx</a:t>
            </a:r>
            <a:r>
              <a:rPr lang="en-US" sz="3600" b="1" dirty="0">
                <a:solidFill>
                  <a:srgbClr val="002060"/>
                </a:solidFill>
                <a:effectLst>
                  <a:outerShdw blurRad="38100" dist="38100" dir="2700000" algn="tl">
                    <a:srgbClr val="000000">
                      <a:alpha val="43137"/>
                    </a:srgbClr>
                  </a:outerShdw>
                </a:effectLst>
              </a:rPr>
              <a:t>: Cloud-based</a:t>
            </a:r>
            <a:r>
              <a:rPr lang="en-US" sz="3600" dirty="0"/>
              <a:t> </a:t>
            </a:r>
            <a:r>
              <a:rPr lang="en-US" sz="3600" b="1" dirty="0">
                <a:solidFill>
                  <a:srgbClr val="002060"/>
                </a:solidFill>
                <a:effectLst>
                  <a:outerShdw blurRad="38100" dist="38100" dir="2700000" algn="tl">
                    <a:srgbClr val="000000">
                      <a:alpha val="43137"/>
                    </a:srgbClr>
                  </a:outerShdw>
                </a:effectLst>
              </a:rPr>
              <a:t>Data-driven Farming (Israel)</a:t>
            </a:r>
          </a:p>
        </p:txBody>
      </p:sp>
      <p:pic>
        <p:nvPicPr>
          <p:cNvPr id="4" name="Picture 3"/>
          <p:cNvPicPr>
            <a:picLocks noChangeAspect="1"/>
          </p:cNvPicPr>
          <p:nvPr/>
        </p:nvPicPr>
        <p:blipFill>
          <a:blip r:embed="rId3"/>
          <a:stretch>
            <a:fillRect/>
          </a:stretch>
        </p:blipFill>
        <p:spPr>
          <a:xfrm>
            <a:off x="7547212" y="3587727"/>
            <a:ext cx="1319416" cy="2856537"/>
          </a:xfrm>
          <a:prstGeom prst="rect">
            <a:avLst/>
          </a:prstGeom>
        </p:spPr>
      </p:pic>
      <p:pic>
        <p:nvPicPr>
          <p:cNvPr id="5" name="Picture 4"/>
          <p:cNvPicPr>
            <a:picLocks noChangeAspect="1"/>
          </p:cNvPicPr>
          <p:nvPr/>
        </p:nvPicPr>
        <p:blipFill>
          <a:blip r:embed="rId4"/>
          <a:stretch>
            <a:fillRect/>
          </a:stretch>
        </p:blipFill>
        <p:spPr>
          <a:xfrm>
            <a:off x="10047122" y="3587727"/>
            <a:ext cx="1298717" cy="2812154"/>
          </a:xfrm>
          <a:prstGeom prst="rect">
            <a:avLst/>
          </a:prstGeom>
        </p:spPr>
      </p:pic>
      <p:pic>
        <p:nvPicPr>
          <p:cNvPr id="6" name="Picture 5"/>
          <p:cNvPicPr>
            <a:picLocks noChangeAspect="1"/>
          </p:cNvPicPr>
          <p:nvPr/>
        </p:nvPicPr>
        <p:blipFill>
          <a:blip r:embed="rId5"/>
          <a:stretch>
            <a:fillRect/>
          </a:stretch>
        </p:blipFill>
        <p:spPr>
          <a:xfrm>
            <a:off x="7547212" y="1325862"/>
            <a:ext cx="3798627" cy="2135371"/>
          </a:xfrm>
          <a:prstGeom prst="rect">
            <a:avLst/>
          </a:prstGeom>
        </p:spPr>
      </p:pic>
      <p:sp>
        <p:nvSpPr>
          <p:cNvPr id="7" name="Rectangle 6"/>
          <p:cNvSpPr/>
          <p:nvPr/>
        </p:nvSpPr>
        <p:spPr>
          <a:xfrm>
            <a:off x="307075" y="4993804"/>
            <a:ext cx="7076364" cy="1079450"/>
          </a:xfrm>
          <a:prstGeom prst="rect">
            <a:avLst/>
          </a:prstGeom>
          <a:solidFill>
            <a:schemeClr val="bg2">
              <a:lumMod val="1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dirty="0"/>
          </a:p>
          <a:p>
            <a:r>
              <a:rPr lang="en-US" sz="2400" dirty="0"/>
              <a:t>Impact: </a:t>
            </a:r>
            <a:r>
              <a:rPr lang="en-US" sz="2400" b="1" dirty="0">
                <a:solidFill>
                  <a:srgbClr val="FFC000"/>
                </a:solidFill>
                <a:effectLst>
                  <a:outerShdw blurRad="38100" dist="38100" dir="2700000" algn="tl">
                    <a:srgbClr val="000000">
                      <a:alpha val="43137"/>
                    </a:srgbClr>
                  </a:outerShdw>
                </a:effectLst>
              </a:rPr>
              <a:t>40 percent savings in water</a:t>
            </a:r>
            <a:r>
              <a:rPr lang="en-US" sz="2400" dirty="0"/>
              <a:t>, without a negative effect on the crop yield.  </a:t>
            </a:r>
            <a:endParaRPr lang="en-US" sz="2400" b="1" dirty="0"/>
          </a:p>
        </p:txBody>
      </p:sp>
      <p:sp>
        <p:nvSpPr>
          <p:cNvPr id="8" name="Rectangle 7"/>
          <p:cNvSpPr/>
          <p:nvPr/>
        </p:nvSpPr>
        <p:spPr>
          <a:xfrm>
            <a:off x="402466" y="1795763"/>
            <a:ext cx="6980973" cy="2284917"/>
          </a:xfrm>
          <a:prstGeom prst="rect">
            <a:avLst/>
          </a:prstGeom>
          <a:solidFill>
            <a:schemeClr val="bg2">
              <a:lumMod val="1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With in-field sensors, the system automatically delivers the correct amount of water to each plant instead of watering a whole field at a time  </a:t>
            </a:r>
            <a:endParaRPr lang="en-US" sz="2400" b="1" dirty="0"/>
          </a:p>
        </p:txBody>
      </p:sp>
    </p:spTree>
    <p:extLst>
      <p:ext uri="{BB962C8B-B14F-4D97-AF65-F5344CB8AC3E}">
        <p14:creationId xmlns:p14="http://schemas.microsoft.com/office/powerpoint/2010/main" val="6153368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300" b="1" dirty="0">
                <a:solidFill>
                  <a:schemeClr val="accent5">
                    <a:lumMod val="75000"/>
                  </a:schemeClr>
                </a:solidFill>
                <a:effectLst>
                  <a:outerShdw blurRad="38100" dist="38100" dir="2700000" algn="tl">
                    <a:srgbClr val="000000">
                      <a:alpha val="43137"/>
                    </a:srgbClr>
                  </a:outerShdw>
                </a:effectLst>
              </a:rPr>
              <a:t>Agtech:  Smallholder farmers </a:t>
            </a:r>
          </a:p>
        </p:txBody>
      </p:sp>
      <p:pic>
        <p:nvPicPr>
          <p:cNvPr id="6146" name="Picture 2" descr="Image result for agtech smallholder farms africa"/>
          <p:cNvPicPr>
            <a:picLocks noChangeAspect="1" noChangeArrowheads="1"/>
          </p:cNvPicPr>
          <p:nvPr/>
        </p:nvPicPr>
        <p:blipFill rotWithShape="1">
          <a:blip r:embed="rId2">
            <a:extLst>
              <a:ext uri="{28A0092B-C50C-407E-A947-70E740481C1C}">
                <a14:useLocalDpi xmlns:a14="http://schemas.microsoft.com/office/drawing/2010/main" val="0"/>
              </a:ext>
            </a:extLst>
          </a:blip>
          <a:srcRect b="6977"/>
          <a:stretch/>
        </p:blipFill>
        <p:spPr bwMode="auto">
          <a:xfrm>
            <a:off x="3830082" y="3275463"/>
            <a:ext cx="4531836" cy="3029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4094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4300" b="1" dirty="0">
                <a:solidFill>
                  <a:schemeClr val="accent5">
                    <a:lumMod val="75000"/>
                  </a:schemeClr>
                </a:solidFill>
                <a:effectLst>
                  <a:outerShdw blurRad="38100" dist="38100" dir="2700000" algn="tl">
                    <a:srgbClr val="000000">
                      <a:alpha val="43137"/>
                    </a:srgbClr>
                  </a:outerShdw>
                </a:effectLst>
              </a:rPr>
              <a:t>Agricultural Productivity</a:t>
            </a:r>
            <a:br>
              <a:rPr lang="en-US" sz="4300" b="1" dirty="0">
                <a:solidFill>
                  <a:schemeClr val="accent5">
                    <a:lumMod val="75000"/>
                  </a:schemeClr>
                </a:solidFill>
                <a:effectLst>
                  <a:outerShdw blurRad="38100" dist="38100" dir="2700000" algn="tl">
                    <a:srgbClr val="000000">
                      <a:alpha val="43137"/>
                    </a:srgbClr>
                  </a:outerShdw>
                </a:effectLst>
              </a:rPr>
            </a:br>
            <a:endParaRPr lang="en-US" sz="4300" b="1" dirty="0">
              <a:solidFill>
                <a:schemeClr val="accent5">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923871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7256" y="114889"/>
            <a:ext cx="10515600" cy="935990"/>
          </a:xfrm>
        </p:spPr>
        <p:txBody>
          <a:bodyPr>
            <a:normAutofit/>
          </a:bodyPr>
          <a:lstStyle/>
          <a:p>
            <a:r>
              <a:rPr lang="en-US" sz="2900" b="1" dirty="0" err="1">
                <a:solidFill>
                  <a:srgbClr val="002060"/>
                </a:solidFill>
                <a:effectLst>
                  <a:outerShdw blurRad="38100" dist="38100" dir="2700000" algn="tl">
                    <a:srgbClr val="000000">
                      <a:alpha val="43137"/>
                    </a:srgbClr>
                  </a:outerShdw>
                </a:effectLst>
              </a:rPr>
              <a:t>InCeres</a:t>
            </a:r>
            <a:r>
              <a:rPr lang="en-US" sz="2900" b="1" dirty="0">
                <a:solidFill>
                  <a:srgbClr val="002060"/>
                </a:solidFill>
                <a:effectLst>
                  <a:outerShdw blurRad="38100" dist="38100" dir="2700000" algn="tl">
                    <a:srgbClr val="000000">
                      <a:alpha val="43137"/>
                    </a:srgbClr>
                  </a:outerShdw>
                </a:effectLst>
              </a:rPr>
              <a:t>: A soil fertility cloud processing firm (Brazil)</a:t>
            </a:r>
            <a:endParaRPr lang="en-US" dirty="0"/>
          </a:p>
        </p:txBody>
      </p:sp>
      <p:pic>
        <p:nvPicPr>
          <p:cNvPr id="4" name="Picture 3"/>
          <p:cNvPicPr>
            <a:picLocks noChangeAspect="1"/>
          </p:cNvPicPr>
          <p:nvPr/>
        </p:nvPicPr>
        <p:blipFill>
          <a:blip r:embed="rId3"/>
          <a:stretch>
            <a:fillRect/>
          </a:stretch>
        </p:blipFill>
        <p:spPr>
          <a:xfrm>
            <a:off x="2786814" y="832515"/>
            <a:ext cx="6294555" cy="4196370"/>
          </a:xfrm>
          <a:prstGeom prst="rect">
            <a:avLst/>
          </a:prstGeom>
        </p:spPr>
      </p:pic>
      <p:sp>
        <p:nvSpPr>
          <p:cNvPr id="5" name="Rectangle 4"/>
          <p:cNvSpPr/>
          <p:nvPr/>
        </p:nvSpPr>
        <p:spPr>
          <a:xfrm>
            <a:off x="943386" y="5247249"/>
            <a:ext cx="9981412" cy="1443141"/>
          </a:xfrm>
          <a:prstGeom prst="rect">
            <a:avLst/>
          </a:prstGeom>
          <a:solidFill>
            <a:schemeClr val="bg2">
              <a:lumMod val="2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a:p>
            <a:endParaRPr lang="en-US" sz="2400" dirty="0"/>
          </a:p>
          <a:p>
            <a:r>
              <a:rPr lang="en-US" sz="2400" dirty="0"/>
              <a:t>with </a:t>
            </a:r>
            <a:r>
              <a:rPr lang="en-US" sz="2400" b="1" dirty="0">
                <a:solidFill>
                  <a:srgbClr val="FFC000"/>
                </a:solidFill>
                <a:effectLst>
                  <a:outerShdw blurRad="38100" dist="38100" dir="2700000" algn="tl">
                    <a:srgbClr val="000000">
                      <a:alpha val="43137"/>
                    </a:srgbClr>
                  </a:outerShdw>
                </a:effectLst>
              </a:rPr>
              <a:t>over five million hectares </a:t>
            </a:r>
            <a:r>
              <a:rPr lang="en-US" sz="2400" dirty="0"/>
              <a:t>in primary data, evolved to lead a data science revolution integrating the fertilizer supply chain</a:t>
            </a:r>
          </a:p>
          <a:p>
            <a:r>
              <a:rPr lang="en-US" sz="2400" dirty="0"/>
              <a:t> </a:t>
            </a:r>
          </a:p>
          <a:p>
            <a:endParaRPr lang="en-US" sz="2800" dirty="0"/>
          </a:p>
        </p:txBody>
      </p:sp>
    </p:spTree>
    <p:extLst>
      <p:ext uri="{BB962C8B-B14F-4D97-AF65-F5344CB8AC3E}">
        <p14:creationId xmlns:p14="http://schemas.microsoft.com/office/powerpoint/2010/main" val="397928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872537" y="1418154"/>
            <a:ext cx="2514601" cy="5100637"/>
          </a:xfrm>
          <a:prstGeom prst="rect">
            <a:avLst/>
          </a:prstGeom>
          <a:blipFill>
            <a:blip r:embed="rId2" cstate="print"/>
            <a:srcRect/>
            <a:stretch>
              <a:fillRect l="-230145" t="-13965" r="-5713" b="-7513"/>
            </a:stretch>
          </a:blipFill>
        </p:spPr>
        <p:txBody>
          <a:bodyPr wrap="square" lIns="0" tIns="0" rIns="0" bIns="0" rtlCol="0"/>
          <a:lstStyle/>
          <a:p>
            <a:endParaRPr sz="1632"/>
          </a:p>
        </p:txBody>
      </p:sp>
      <p:sp>
        <p:nvSpPr>
          <p:cNvPr id="15" name="Rectangle 14">
            <a:extLst>
              <a:ext uri="{FF2B5EF4-FFF2-40B4-BE49-F238E27FC236}">
                <a16:creationId xmlns:a16="http://schemas.microsoft.com/office/drawing/2014/main" id="{7998154E-1CED-4D6B-91F0-69609392F1F0}"/>
              </a:ext>
            </a:extLst>
          </p:cNvPr>
          <p:cNvSpPr/>
          <p:nvPr/>
        </p:nvSpPr>
        <p:spPr>
          <a:xfrm>
            <a:off x="742949" y="278279"/>
            <a:ext cx="11930063" cy="584775"/>
          </a:xfrm>
          <a:prstGeom prst="rect">
            <a:avLst/>
          </a:prstGeom>
        </p:spPr>
        <p:txBody>
          <a:bodyPr wrap="square">
            <a:spAutoFit/>
          </a:bodyPr>
          <a:lstStyle/>
          <a:p>
            <a:pPr algn="just">
              <a:spcAft>
                <a:spcPts val="600"/>
              </a:spcAft>
            </a:pPr>
            <a:r>
              <a:rPr lang="en-US" sz="3200" b="1" dirty="0" err="1">
                <a:solidFill>
                  <a:srgbClr val="881946"/>
                </a:solidFill>
                <a:latin typeface="Calibri" panose="020F0502020204030204" pitchFamily="34" charset="0"/>
                <a:cs typeface="Calibri" panose="020F0502020204030204" pitchFamily="34" charset="0"/>
              </a:rPr>
              <a:t>DigiCow</a:t>
            </a:r>
            <a:r>
              <a:rPr lang="en-US" sz="3200" b="1" dirty="0">
                <a:solidFill>
                  <a:srgbClr val="881946"/>
                </a:solidFill>
                <a:latin typeface="Calibri" panose="020F0502020204030204" pitchFamily="34" charset="0"/>
                <a:cs typeface="Calibri" panose="020F0502020204030204" pitchFamily="34" charset="0"/>
              </a:rPr>
              <a:t>: Uber of Veterinary  Services </a:t>
            </a:r>
          </a:p>
        </p:txBody>
      </p:sp>
      <p:pic>
        <p:nvPicPr>
          <p:cNvPr id="4" name="Picture 3"/>
          <p:cNvPicPr>
            <a:picLocks noChangeAspect="1"/>
          </p:cNvPicPr>
          <p:nvPr/>
        </p:nvPicPr>
        <p:blipFill rotWithShape="1">
          <a:blip r:embed="rId3"/>
          <a:srcRect b="42687"/>
          <a:stretch/>
        </p:blipFill>
        <p:spPr>
          <a:xfrm>
            <a:off x="1185160" y="1418154"/>
            <a:ext cx="6722108" cy="2725221"/>
          </a:xfrm>
          <a:prstGeom prst="rect">
            <a:avLst/>
          </a:prstGeom>
        </p:spPr>
      </p:pic>
      <p:sp>
        <p:nvSpPr>
          <p:cNvPr id="17" name="Rectangle 16"/>
          <p:cNvSpPr/>
          <p:nvPr/>
        </p:nvSpPr>
        <p:spPr>
          <a:xfrm>
            <a:off x="932191" y="4916506"/>
            <a:ext cx="7574095" cy="624713"/>
          </a:xfrm>
          <a:prstGeom prst="rect">
            <a:avLst/>
          </a:prstGeom>
          <a:solidFill>
            <a:schemeClr val="bg2">
              <a:lumMod val="1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i="1" dirty="0">
                <a:solidFill>
                  <a:schemeClr val="bg1"/>
                </a:solidFill>
              </a:rPr>
              <a:t> Affordable Vet services available within 1 hour</a:t>
            </a:r>
            <a:endParaRPr lang="en-US" b="1" i="1" dirty="0">
              <a:solidFill>
                <a:schemeClr val="bg1"/>
              </a:solidFill>
            </a:endParaRPr>
          </a:p>
        </p:txBody>
      </p:sp>
      <p:sp>
        <p:nvSpPr>
          <p:cNvPr id="7" name="Rectangle 6"/>
          <p:cNvSpPr/>
          <p:nvPr/>
        </p:nvSpPr>
        <p:spPr>
          <a:xfrm>
            <a:off x="932191" y="4159255"/>
            <a:ext cx="7574095" cy="624713"/>
          </a:xfrm>
          <a:prstGeom prst="rect">
            <a:avLst/>
          </a:prstGeom>
          <a:solidFill>
            <a:schemeClr val="bg2">
              <a:lumMod val="1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i="1" dirty="0">
                <a:solidFill>
                  <a:schemeClr val="bg1"/>
                </a:solidFill>
              </a:rPr>
              <a:t> </a:t>
            </a:r>
          </a:p>
          <a:p>
            <a:r>
              <a:rPr lang="en-US" sz="2800" b="1" i="1" dirty="0">
                <a:solidFill>
                  <a:schemeClr val="bg1"/>
                </a:solidFill>
              </a:rPr>
              <a:t>10,000 farmers accessing services </a:t>
            </a:r>
          </a:p>
          <a:p>
            <a:endParaRPr lang="en-US" b="1" i="1" dirty="0">
              <a:solidFill>
                <a:schemeClr val="bg1"/>
              </a:solidFill>
            </a:endParaRPr>
          </a:p>
        </p:txBody>
      </p:sp>
      <p:sp>
        <p:nvSpPr>
          <p:cNvPr id="9" name="Rectangle 8"/>
          <p:cNvSpPr/>
          <p:nvPr/>
        </p:nvSpPr>
        <p:spPr>
          <a:xfrm>
            <a:off x="932190" y="5741997"/>
            <a:ext cx="7574095" cy="624713"/>
          </a:xfrm>
          <a:prstGeom prst="rect">
            <a:avLst/>
          </a:prstGeom>
          <a:solidFill>
            <a:schemeClr val="bg2">
              <a:lumMod val="1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i="1" dirty="0">
                <a:solidFill>
                  <a:schemeClr val="bg1"/>
                </a:solidFill>
              </a:rPr>
              <a:t> </a:t>
            </a:r>
          </a:p>
          <a:p>
            <a:endParaRPr lang="en-US" sz="2800" b="1" i="1" dirty="0">
              <a:solidFill>
                <a:schemeClr val="bg1"/>
              </a:solidFill>
            </a:endParaRPr>
          </a:p>
          <a:p>
            <a:r>
              <a:rPr lang="en-US" sz="2800" b="1" i="1" dirty="0">
                <a:solidFill>
                  <a:schemeClr val="bg1"/>
                </a:solidFill>
              </a:rPr>
              <a:t>An average increase by 4 liters per cow per day</a:t>
            </a:r>
            <a:endParaRPr lang="x-none" sz="2800" b="1" i="1" dirty="0">
              <a:solidFill>
                <a:schemeClr val="bg1"/>
              </a:solidFill>
            </a:endParaRPr>
          </a:p>
          <a:p>
            <a:endParaRPr lang="en-US" sz="2800" b="1" i="1" dirty="0">
              <a:solidFill>
                <a:schemeClr val="bg1"/>
              </a:solidFill>
            </a:endParaRPr>
          </a:p>
          <a:p>
            <a:endParaRPr lang="en-US" b="1" i="1" dirty="0">
              <a:solidFill>
                <a:schemeClr val="bg1"/>
              </a:solidFill>
            </a:endParaRPr>
          </a:p>
        </p:txBody>
      </p:sp>
    </p:spTree>
    <p:extLst>
      <p:ext uri="{BB962C8B-B14F-4D97-AF65-F5344CB8AC3E}">
        <p14:creationId xmlns:p14="http://schemas.microsoft.com/office/powerpoint/2010/main" val="978386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615" y="179497"/>
            <a:ext cx="11376282" cy="990600"/>
          </a:xfrm>
        </p:spPr>
        <p:txBody>
          <a:bodyPr>
            <a:normAutofit/>
          </a:bodyPr>
          <a:lstStyle/>
          <a:p>
            <a:r>
              <a:rPr lang="en-US" sz="3200" b="1" dirty="0">
                <a:solidFill>
                  <a:srgbClr val="881946"/>
                </a:solidFill>
                <a:latin typeface="Calibri" panose="020F0502020204030204" pitchFamily="34" charset="0"/>
                <a:ea typeface="+mn-ea"/>
                <a:cs typeface="Calibri" panose="020F0502020204030204" pitchFamily="34" charset="0"/>
              </a:rPr>
              <a:t>Digital Green: Digital extension of agricultural best practices</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19605" r="12542"/>
          <a:stretch/>
        </p:blipFill>
        <p:spPr>
          <a:xfrm>
            <a:off x="518612" y="1392048"/>
            <a:ext cx="9676917" cy="5449039"/>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t="4865"/>
          <a:stretch/>
        </p:blipFill>
        <p:spPr>
          <a:xfrm>
            <a:off x="10195529" y="5186150"/>
            <a:ext cx="1857413" cy="1644555"/>
          </a:xfrm>
          <a:prstGeom prst="rect">
            <a:avLst/>
          </a:prstGeom>
        </p:spPr>
      </p:pic>
      <p:sp>
        <p:nvSpPr>
          <p:cNvPr id="10" name="Rectangle 9"/>
          <p:cNvSpPr/>
          <p:nvPr/>
        </p:nvSpPr>
        <p:spPr>
          <a:xfrm>
            <a:off x="518614" y="1322616"/>
            <a:ext cx="9676915" cy="1065742"/>
          </a:xfrm>
          <a:prstGeom prst="rect">
            <a:avLst/>
          </a:prstGeom>
          <a:solidFill>
            <a:schemeClr val="bg2">
              <a:lumMod val="1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i="1" dirty="0">
                <a:solidFill>
                  <a:schemeClr val="bg1"/>
                </a:solidFill>
              </a:rPr>
              <a:t> </a:t>
            </a:r>
          </a:p>
          <a:p>
            <a:r>
              <a:rPr lang="en-US" sz="2000" b="1" dirty="0">
                <a:solidFill>
                  <a:schemeClr val="bg1"/>
                </a:solidFill>
              </a:rPr>
              <a:t>Rural library of digital videos providing decentralized and localized agriculture solutions to farmers through digital pico-projector. </a:t>
            </a:r>
          </a:p>
          <a:p>
            <a:endParaRPr lang="en-US" b="1" i="1" dirty="0">
              <a:solidFill>
                <a:schemeClr val="bg1"/>
              </a:solidFill>
            </a:endParaRPr>
          </a:p>
        </p:txBody>
      </p:sp>
      <p:sp>
        <p:nvSpPr>
          <p:cNvPr id="11" name="Rectangle 10"/>
          <p:cNvSpPr/>
          <p:nvPr/>
        </p:nvSpPr>
        <p:spPr>
          <a:xfrm>
            <a:off x="532265" y="4324312"/>
            <a:ext cx="8052182" cy="1059142"/>
          </a:xfrm>
          <a:prstGeom prst="rect">
            <a:avLst/>
          </a:prstGeom>
          <a:solidFill>
            <a:schemeClr val="bg2">
              <a:lumMod val="1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i="1" dirty="0">
                <a:solidFill>
                  <a:schemeClr val="bg1"/>
                </a:solidFill>
              </a:rPr>
              <a:t> </a:t>
            </a:r>
          </a:p>
          <a:p>
            <a:endParaRPr lang="en-US" sz="2000" b="1" dirty="0">
              <a:solidFill>
                <a:schemeClr val="bg1"/>
              </a:solidFill>
            </a:endParaRPr>
          </a:p>
          <a:p>
            <a:r>
              <a:rPr lang="en-US" sz="2000" b="1" dirty="0">
                <a:solidFill>
                  <a:schemeClr val="bg1"/>
                </a:solidFill>
              </a:rPr>
              <a:t>Scale:</a:t>
            </a:r>
          </a:p>
          <a:p>
            <a:r>
              <a:rPr lang="en-US" sz="2000" dirty="0"/>
              <a:t>Ethiopia, Ghana, Malawi and Niger 1.2 million farmers viewed</a:t>
            </a:r>
          </a:p>
          <a:p>
            <a:r>
              <a:rPr lang="en-US" sz="2000" dirty="0"/>
              <a:t>More than 6000 videos produced. </a:t>
            </a:r>
          </a:p>
          <a:p>
            <a:endParaRPr lang="en-US" sz="2000" dirty="0"/>
          </a:p>
          <a:p>
            <a:endParaRPr lang="en-US" sz="2000" b="1" dirty="0">
              <a:solidFill>
                <a:schemeClr val="bg1"/>
              </a:solidFill>
            </a:endParaRPr>
          </a:p>
          <a:p>
            <a:endParaRPr lang="en-US" b="1" i="1" dirty="0">
              <a:solidFill>
                <a:schemeClr val="bg1"/>
              </a:solidFill>
            </a:endParaRPr>
          </a:p>
        </p:txBody>
      </p:sp>
      <p:sp>
        <p:nvSpPr>
          <p:cNvPr id="12" name="Rectangle 11"/>
          <p:cNvSpPr/>
          <p:nvPr/>
        </p:nvSpPr>
        <p:spPr>
          <a:xfrm>
            <a:off x="518612" y="5605405"/>
            <a:ext cx="8784218" cy="1225300"/>
          </a:xfrm>
          <a:prstGeom prst="rect">
            <a:avLst/>
          </a:prstGeom>
          <a:solidFill>
            <a:schemeClr val="bg2">
              <a:lumMod val="1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i="1" dirty="0">
                <a:solidFill>
                  <a:schemeClr val="bg1"/>
                </a:solidFill>
              </a:rPr>
              <a:t> </a:t>
            </a:r>
          </a:p>
          <a:p>
            <a:endParaRPr lang="en-US" sz="2000" b="1" dirty="0">
              <a:solidFill>
                <a:schemeClr val="bg1"/>
              </a:solidFill>
            </a:endParaRPr>
          </a:p>
          <a:p>
            <a:r>
              <a:rPr lang="en-US" sz="2000" b="1" dirty="0">
                <a:solidFill>
                  <a:schemeClr val="bg1"/>
                </a:solidFill>
              </a:rPr>
              <a:t>Impact:</a:t>
            </a:r>
          </a:p>
          <a:p>
            <a:r>
              <a:rPr lang="en-US" sz="2000" dirty="0"/>
              <a:t>The approach was found to be </a:t>
            </a:r>
            <a:r>
              <a:rPr lang="en-US" sz="2000" b="1" dirty="0">
                <a:solidFill>
                  <a:srgbClr val="FFC000"/>
                </a:solidFill>
                <a:effectLst>
                  <a:outerShdw blurRad="38100" dist="38100" dir="2700000" algn="tl">
                    <a:srgbClr val="000000">
                      <a:alpha val="43137"/>
                    </a:srgbClr>
                  </a:outerShdw>
                </a:effectLst>
              </a:rPr>
              <a:t>10 times more </a:t>
            </a:r>
            <a:r>
              <a:rPr lang="en-US" sz="2000" dirty="0"/>
              <a:t>cost-effective,</a:t>
            </a:r>
          </a:p>
          <a:p>
            <a:r>
              <a:rPr lang="en-US" sz="2000" dirty="0"/>
              <a:t>uptake of new practices </a:t>
            </a:r>
            <a:r>
              <a:rPr lang="en-US" sz="2000" b="1" dirty="0">
                <a:solidFill>
                  <a:srgbClr val="FFC000"/>
                </a:solidFill>
                <a:effectLst>
                  <a:outerShdw blurRad="38100" dist="38100" dir="2700000" algn="tl">
                    <a:srgbClr val="000000">
                      <a:alpha val="43137"/>
                    </a:srgbClr>
                  </a:outerShdw>
                </a:effectLst>
              </a:rPr>
              <a:t>3 times higher  </a:t>
            </a:r>
            <a:r>
              <a:rPr lang="en-US" sz="2000" dirty="0"/>
              <a:t>compared to traditional extension services.</a:t>
            </a:r>
          </a:p>
          <a:p>
            <a:endParaRPr lang="en-US" sz="2000" b="1" dirty="0">
              <a:solidFill>
                <a:schemeClr val="bg1"/>
              </a:solidFill>
            </a:endParaRPr>
          </a:p>
          <a:p>
            <a:endParaRPr lang="en-US" b="1" i="1" dirty="0">
              <a:solidFill>
                <a:schemeClr val="bg1"/>
              </a:solidFill>
            </a:endParaRPr>
          </a:p>
        </p:txBody>
      </p:sp>
    </p:spTree>
    <p:extLst>
      <p:ext uri="{BB962C8B-B14F-4D97-AF65-F5344CB8AC3E}">
        <p14:creationId xmlns:p14="http://schemas.microsoft.com/office/powerpoint/2010/main" val="471587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366" y="195967"/>
            <a:ext cx="11805634" cy="813968"/>
          </a:xfrm>
        </p:spPr>
        <p:txBody>
          <a:bodyPr>
            <a:normAutofit/>
          </a:bodyPr>
          <a:lstStyle/>
          <a:p>
            <a:r>
              <a:rPr lang="en-US" sz="3200" b="1" dirty="0" err="1">
                <a:solidFill>
                  <a:srgbClr val="881946"/>
                </a:solidFill>
                <a:latin typeface="Calibri" panose="020F0502020204030204" pitchFamily="34" charset="0"/>
                <a:ea typeface="+mn-ea"/>
                <a:cs typeface="Calibri" panose="020F0502020204030204" pitchFamily="34" charset="0"/>
              </a:rPr>
              <a:t>Stellapps</a:t>
            </a:r>
            <a:r>
              <a:rPr lang="en-US" sz="3200" b="1" dirty="0">
                <a:solidFill>
                  <a:srgbClr val="881946"/>
                </a:solidFill>
                <a:latin typeface="Calibri" panose="020F0502020204030204" pitchFamily="34" charset="0"/>
                <a:ea typeface="+mn-ea"/>
                <a:cs typeface="Calibri" panose="020F0502020204030204" pitchFamily="34" charset="0"/>
              </a:rPr>
              <a:t>: One-stop dairy supply chain via </a:t>
            </a:r>
            <a:r>
              <a:rPr lang="en-US" sz="3200" b="1" dirty="0" err="1">
                <a:solidFill>
                  <a:srgbClr val="881946"/>
                </a:solidFill>
                <a:latin typeface="Calibri" panose="020F0502020204030204" pitchFamily="34" charset="0"/>
                <a:ea typeface="+mn-ea"/>
                <a:cs typeface="Calibri" panose="020F0502020204030204" pitchFamily="34" charset="0"/>
              </a:rPr>
              <a:t>IoT</a:t>
            </a:r>
            <a:r>
              <a:rPr lang="en-US" sz="3200" b="1" dirty="0">
                <a:solidFill>
                  <a:srgbClr val="881946"/>
                </a:solidFill>
                <a:latin typeface="Calibri" panose="020F0502020204030204" pitchFamily="34" charset="0"/>
                <a:ea typeface="+mn-ea"/>
                <a:cs typeface="Calibri" panose="020F0502020204030204" pitchFamily="34" charset="0"/>
              </a:rPr>
              <a:t> solutions (India)  </a:t>
            </a:r>
          </a:p>
        </p:txBody>
      </p:sp>
      <p:sp>
        <p:nvSpPr>
          <p:cNvPr id="8" name="Rectangle 7"/>
          <p:cNvSpPr/>
          <p:nvPr/>
        </p:nvSpPr>
        <p:spPr>
          <a:xfrm>
            <a:off x="1762512" y="1813085"/>
            <a:ext cx="8412707" cy="446276"/>
          </a:xfrm>
          <a:prstGeom prst="rect">
            <a:avLst/>
          </a:prstGeom>
        </p:spPr>
        <p:txBody>
          <a:bodyPr wrap="square">
            <a:spAutoFit/>
          </a:bodyPr>
          <a:lstStyle/>
          <a:p>
            <a:pPr>
              <a:lnSpc>
                <a:spcPct val="115000"/>
              </a:lnSpc>
              <a:spcAft>
                <a:spcPts val="1000"/>
              </a:spcAft>
            </a:pPr>
            <a:r>
              <a:rPr lang="en-US" sz="2000" dirty="0"/>
              <a:t> </a:t>
            </a:r>
          </a:p>
        </p:txBody>
      </p:sp>
      <p:pic>
        <p:nvPicPr>
          <p:cNvPr id="11" name="Picture 10"/>
          <p:cNvPicPr>
            <a:picLocks noChangeAspect="1"/>
          </p:cNvPicPr>
          <p:nvPr/>
        </p:nvPicPr>
        <p:blipFill>
          <a:blip r:embed="rId3"/>
          <a:stretch>
            <a:fillRect/>
          </a:stretch>
        </p:blipFill>
        <p:spPr>
          <a:xfrm>
            <a:off x="513808" y="1924936"/>
            <a:ext cx="9661411" cy="4830706"/>
          </a:xfrm>
          <a:prstGeom prst="rect">
            <a:avLst/>
          </a:prstGeom>
        </p:spPr>
      </p:pic>
      <p:pic>
        <p:nvPicPr>
          <p:cNvPr id="9" name="Picture 8"/>
          <p:cNvPicPr>
            <a:picLocks noChangeAspect="1"/>
          </p:cNvPicPr>
          <p:nvPr/>
        </p:nvPicPr>
        <p:blipFill>
          <a:blip r:embed="rId4"/>
          <a:stretch>
            <a:fillRect/>
          </a:stretch>
        </p:blipFill>
        <p:spPr>
          <a:xfrm>
            <a:off x="536539" y="4855582"/>
            <a:ext cx="2848106" cy="1900060"/>
          </a:xfrm>
          <a:prstGeom prst="rect">
            <a:avLst/>
          </a:prstGeom>
        </p:spPr>
      </p:pic>
      <p:sp>
        <p:nvSpPr>
          <p:cNvPr id="12" name="Rectangle 11"/>
          <p:cNvSpPr/>
          <p:nvPr/>
        </p:nvSpPr>
        <p:spPr>
          <a:xfrm>
            <a:off x="3394046" y="5696500"/>
            <a:ext cx="4726372" cy="1059142"/>
          </a:xfrm>
          <a:prstGeom prst="rect">
            <a:avLst/>
          </a:prstGeom>
          <a:solidFill>
            <a:schemeClr val="bg2">
              <a:lumMod val="1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i="1" dirty="0">
                <a:solidFill>
                  <a:schemeClr val="bg1"/>
                </a:solidFill>
              </a:rPr>
              <a:t> </a:t>
            </a:r>
          </a:p>
          <a:p>
            <a:endParaRPr lang="en-US" sz="2000" b="1" dirty="0">
              <a:solidFill>
                <a:schemeClr val="bg1"/>
              </a:solidFill>
            </a:endParaRPr>
          </a:p>
          <a:p>
            <a:r>
              <a:rPr lang="en-US" sz="2000" b="1" dirty="0">
                <a:solidFill>
                  <a:schemeClr val="bg1"/>
                </a:solidFill>
              </a:rPr>
              <a:t> </a:t>
            </a:r>
            <a:endParaRPr lang="en-US" sz="2000" dirty="0"/>
          </a:p>
          <a:p>
            <a:r>
              <a:rPr lang="en-US" sz="2000" dirty="0"/>
              <a:t>Impact:  </a:t>
            </a:r>
            <a:endParaRPr lang="en-US" sz="2400" b="1" dirty="0"/>
          </a:p>
          <a:p>
            <a:r>
              <a:rPr lang="en-US" sz="2000" b="1" dirty="0">
                <a:solidFill>
                  <a:schemeClr val="bg1"/>
                </a:solidFill>
              </a:rPr>
              <a:t>Real time payment </a:t>
            </a:r>
            <a:r>
              <a:rPr lang="en-US" sz="2000" dirty="0">
                <a:solidFill>
                  <a:schemeClr val="bg1"/>
                </a:solidFill>
              </a:rPr>
              <a:t>with premium price</a:t>
            </a:r>
          </a:p>
          <a:p>
            <a:r>
              <a:rPr lang="en-US" sz="2000" b="1" dirty="0">
                <a:solidFill>
                  <a:schemeClr val="bg1"/>
                </a:solidFill>
              </a:rPr>
              <a:t>Premium milk production </a:t>
            </a:r>
            <a:r>
              <a:rPr lang="en-US" sz="2000" dirty="0">
                <a:solidFill>
                  <a:schemeClr val="bg1"/>
                </a:solidFill>
              </a:rPr>
              <a:t>with </a:t>
            </a:r>
            <a:r>
              <a:rPr lang="en-US" sz="2000" b="1" dirty="0">
                <a:solidFill>
                  <a:schemeClr val="bg1"/>
                </a:solidFill>
              </a:rPr>
              <a:t>lower cost </a:t>
            </a:r>
          </a:p>
          <a:p>
            <a:endParaRPr lang="en-US" sz="2000" dirty="0"/>
          </a:p>
          <a:p>
            <a:endParaRPr lang="en-US" sz="2000" dirty="0"/>
          </a:p>
          <a:p>
            <a:endParaRPr lang="en-US" sz="2000" b="1" dirty="0">
              <a:solidFill>
                <a:schemeClr val="bg1"/>
              </a:solidFill>
            </a:endParaRPr>
          </a:p>
          <a:p>
            <a:endParaRPr lang="en-US" b="1" i="1" dirty="0">
              <a:solidFill>
                <a:schemeClr val="bg1"/>
              </a:solidFill>
            </a:endParaRPr>
          </a:p>
        </p:txBody>
      </p:sp>
      <p:sp>
        <p:nvSpPr>
          <p:cNvPr id="13" name="Rectangle 12"/>
          <p:cNvSpPr/>
          <p:nvPr/>
        </p:nvSpPr>
        <p:spPr>
          <a:xfrm>
            <a:off x="513807" y="1633380"/>
            <a:ext cx="9661411" cy="539284"/>
          </a:xfrm>
          <a:prstGeom prst="rect">
            <a:avLst/>
          </a:prstGeom>
          <a:solidFill>
            <a:schemeClr val="bg2">
              <a:lumMod val="1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i="1" dirty="0">
                <a:solidFill>
                  <a:schemeClr val="bg1"/>
                </a:solidFill>
              </a:rPr>
              <a:t> </a:t>
            </a:r>
          </a:p>
          <a:p>
            <a:endParaRPr lang="en-US" sz="2000" b="1" dirty="0">
              <a:solidFill>
                <a:schemeClr val="bg1"/>
              </a:solidFill>
            </a:endParaRPr>
          </a:p>
          <a:p>
            <a:r>
              <a:rPr lang="en-US" sz="2000" b="1" dirty="0">
                <a:solidFill>
                  <a:schemeClr val="bg1"/>
                </a:solidFill>
              </a:rPr>
              <a:t> </a:t>
            </a:r>
            <a:endParaRPr lang="en-US" sz="2000" dirty="0"/>
          </a:p>
          <a:p>
            <a:r>
              <a:rPr lang="en-US" sz="2000" dirty="0"/>
              <a:t>26 different sensors that collect data across the entire cow supply chain</a:t>
            </a:r>
          </a:p>
          <a:p>
            <a:endParaRPr lang="en-US" sz="2000" dirty="0"/>
          </a:p>
          <a:p>
            <a:endParaRPr lang="en-US" sz="2000" dirty="0"/>
          </a:p>
          <a:p>
            <a:endParaRPr lang="en-US" sz="2000" b="1" dirty="0">
              <a:solidFill>
                <a:schemeClr val="bg1"/>
              </a:solidFill>
            </a:endParaRPr>
          </a:p>
          <a:p>
            <a:endParaRPr lang="en-US" b="1" i="1" dirty="0">
              <a:solidFill>
                <a:schemeClr val="bg1"/>
              </a:solidFill>
            </a:endParaRPr>
          </a:p>
        </p:txBody>
      </p:sp>
    </p:spTree>
    <p:extLst>
      <p:ext uri="{BB962C8B-B14F-4D97-AF65-F5344CB8AC3E}">
        <p14:creationId xmlns:p14="http://schemas.microsoft.com/office/powerpoint/2010/main" val="61478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그룹 53"/>
          <p:cNvGrpSpPr/>
          <p:nvPr/>
        </p:nvGrpSpPr>
        <p:grpSpPr>
          <a:xfrm>
            <a:off x="587299" y="1702996"/>
            <a:ext cx="3217148" cy="0"/>
            <a:chOff x="950269" y="3638632"/>
            <a:chExt cx="4185253" cy="0"/>
          </a:xfrm>
        </p:grpSpPr>
        <p:cxnSp>
          <p:nvCxnSpPr>
            <p:cNvPr id="55" name="직선 연결선 54"/>
            <p:cNvCxnSpPr/>
            <p:nvPr/>
          </p:nvCxnSpPr>
          <p:spPr>
            <a:xfrm>
              <a:off x="1445935" y="3638632"/>
              <a:ext cx="368958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6" name="직선 연결선 55"/>
            <p:cNvCxnSpPr/>
            <p:nvPr/>
          </p:nvCxnSpPr>
          <p:spPr>
            <a:xfrm>
              <a:off x="950269" y="3638632"/>
              <a:ext cx="495671" cy="0"/>
            </a:xfrm>
            <a:prstGeom prst="line">
              <a:avLst/>
            </a:prstGeom>
            <a:ln w="19050">
              <a:solidFill>
                <a:srgbClr val="49B3B1">
                  <a:alpha val="80000"/>
                </a:srgbClr>
              </a:solidFill>
            </a:ln>
          </p:spPr>
          <p:style>
            <a:lnRef idx="1">
              <a:schemeClr val="accent1"/>
            </a:lnRef>
            <a:fillRef idx="0">
              <a:schemeClr val="accent1"/>
            </a:fillRef>
            <a:effectRef idx="0">
              <a:schemeClr val="accent1"/>
            </a:effectRef>
            <a:fontRef idx="minor">
              <a:schemeClr val="tx1"/>
            </a:fontRef>
          </p:style>
        </p:cxnSp>
      </p:grpSp>
      <p:sp>
        <p:nvSpPr>
          <p:cNvPr id="66" name="제목 1"/>
          <p:cNvSpPr txBox="1">
            <a:spLocks/>
          </p:cNvSpPr>
          <p:nvPr/>
        </p:nvSpPr>
        <p:spPr>
          <a:xfrm>
            <a:off x="609752" y="738806"/>
            <a:ext cx="3272465" cy="227924"/>
          </a:xfrm>
          <a:prstGeom prst="rect">
            <a:avLst/>
          </a:prstGeom>
        </p:spPr>
        <p:txBody>
          <a:bodyPr lIns="0" tIns="0" rIns="0" bIns="0" anchor="ctr"/>
          <a:lstStyle>
            <a:lvl1pPr algn="ctr" defTabSz="1193292" rtl="0" eaLnBrk="1" latinLnBrk="1" hangingPunct="1">
              <a:spcBef>
                <a:spcPct val="0"/>
              </a:spcBef>
              <a:buNone/>
              <a:defRPr sz="5700" kern="1200">
                <a:solidFill>
                  <a:schemeClr val="tx1"/>
                </a:solidFill>
                <a:latin typeface="+mj-lt"/>
                <a:ea typeface="+mj-ea"/>
                <a:cs typeface="+mj-cs"/>
              </a:defRPr>
            </a:lvl1pPr>
          </a:lstStyle>
          <a:p>
            <a:pPr algn="l"/>
            <a:r>
              <a:rPr lang="en-US" altLang="ko-KR" sz="3200" b="1" dirty="0">
                <a:solidFill>
                  <a:srgbClr val="49B3B1"/>
                </a:solidFill>
                <a:latin typeface="+mn-ea"/>
              </a:rPr>
              <a:t>DEFINITION  </a:t>
            </a:r>
          </a:p>
          <a:p>
            <a:pPr algn="l"/>
            <a:r>
              <a:rPr lang="en-US" altLang="ko-KR" sz="3200">
                <a:solidFill>
                  <a:schemeClr val="bg1">
                    <a:lumMod val="50000"/>
                  </a:schemeClr>
                </a:solidFill>
                <a:latin typeface="+mn-ea"/>
              </a:rPr>
              <a:t>of the DATs</a:t>
            </a:r>
            <a:endParaRPr lang="ko-KR" altLang="en-US" sz="3200" dirty="0">
              <a:solidFill>
                <a:schemeClr val="bg1">
                  <a:lumMod val="50000"/>
                </a:schemeClr>
              </a:solidFill>
              <a:latin typeface="+mn-ea"/>
            </a:endParaRPr>
          </a:p>
        </p:txBody>
      </p:sp>
      <p:grpSp>
        <p:nvGrpSpPr>
          <p:cNvPr id="76" name="그룹 75"/>
          <p:cNvGrpSpPr/>
          <p:nvPr/>
        </p:nvGrpSpPr>
        <p:grpSpPr>
          <a:xfrm>
            <a:off x="587299" y="5967897"/>
            <a:ext cx="3217148" cy="0"/>
            <a:chOff x="950269" y="3638632"/>
            <a:chExt cx="4185254" cy="0"/>
          </a:xfrm>
        </p:grpSpPr>
        <p:cxnSp>
          <p:nvCxnSpPr>
            <p:cNvPr id="77" name="직선 연결선 76"/>
            <p:cNvCxnSpPr/>
            <p:nvPr/>
          </p:nvCxnSpPr>
          <p:spPr>
            <a:xfrm>
              <a:off x="1445935" y="3638632"/>
              <a:ext cx="368958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8" name="직선 연결선 77"/>
            <p:cNvCxnSpPr/>
            <p:nvPr/>
          </p:nvCxnSpPr>
          <p:spPr>
            <a:xfrm>
              <a:off x="950269" y="3638632"/>
              <a:ext cx="495671" cy="0"/>
            </a:xfrm>
            <a:prstGeom prst="line">
              <a:avLst/>
            </a:prstGeom>
            <a:ln w="19050">
              <a:solidFill>
                <a:srgbClr val="49B3B1">
                  <a:alpha val="80000"/>
                </a:srgbClr>
              </a:solidFill>
            </a:ln>
          </p:spPr>
          <p:style>
            <a:lnRef idx="1">
              <a:schemeClr val="accent1"/>
            </a:lnRef>
            <a:fillRef idx="0">
              <a:schemeClr val="accent1"/>
            </a:fillRef>
            <a:effectRef idx="0">
              <a:schemeClr val="accent1"/>
            </a:effectRef>
            <a:fontRef idx="minor">
              <a:schemeClr val="tx1"/>
            </a:fontRef>
          </p:style>
        </p:cxnSp>
      </p:grpSp>
      <p:sp>
        <p:nvSpPr>
          <p:cNvPr id="16" name="TextBox 15">
            <a:extLst>
              <a:ext uri="{FF2B5EF4-FFF2-40B4-BE49-F238E27FC236}">
                <a16:creationId xmlns:a16="http://schemas.microsoft.com/office/drawing/2014/main" id="{4A187073-4659-4CF9-A6F9-BB66AF33B366}"/>
              </a:ext>
            </a:extLst>
          </p:cNvPr>
          <p:cNvSpPr txBox="1"/>
          <p:nvPr/>
        </p:nvSpPr>
        <p:spPr>
          <a:xfrm>
            <a:off x="305143" y="1702996"/>
            <a:ext cx="4162471" cy="3785652"/>
          </a:xfrm>
          <a:prstGeom prst="rect">
            <a:avLst/>
          </a:prstGeom>
          <a:noFill/>
        </p:spPr>
        <p:txBody>
          <a:bodyPr wrap="square" rtlCol="0">
            <a:spAutoFit/>
          </a:bodyPr>
          <a:lstStyle/>
          <a:p>
            <a:r>
              <a:rPr lang="en-US" sz="2000" i="1" dirty="0"/>
              <a:t>Disruptive Agricultural Technologies (DATs) </a:t>
            </a:r>
            <a:r>
              <a:rPr lang="en-US" sz="2000" dirty="0"/>
              <a:t>are digital and non-digital innovations that enable smallholder farmers to </a:t>
            </a:r>
            <a:r>
              <a:rPr lang="en-US" sz="2000" b="1" dirty="0"/>
              <a:t>leapfrog</a:t>
            </a:r>
            <a:r>
              <a:rPr lang="en-US" sz="2000" dirty="0"/>
              <a:t> their current constraints and improve their yields, incomes, nutritional status, and climate resilience. These technologies range from mobile apps, to digital identities for farmers, to solar applications for agriculture, to portable agriculture devices, to bio-fortified foods. </a:t>
            </a:r>
          </a:p>
        </p:txBody>
      </p:sp>
      <p:sp>
        <p:nvSpPr>
          <p:cNvPr id="13" name="제목 1">
            <a:extLst>
              <a:ext uri="{FF2B5EF4-FFF2-40B4-BE49-F238E27FC236}">
                <a16:creationId xmlns:a16="http://schemas.microsoft.com/office/drawing/2014/main" id="{14D3F3E4-9A3A-4320-B6FC-6119B212D25A}"/>
              </a:ext>
            </a:extLst>
          </p:cNvPr>
          <p:cNvSpPr txBox="1">
            <a:spLocks/>
          </p:cNvSpPr>
          <p:nvPr/>
        </p:nvSpPr>
        <p:spPr>
          <a:xfrm>
            <a:off x="9539785" y="475323"/>
            <a:ext cx="4184884" cy="377444"/>
          </a:xfrm>
          <a:prstGeom prst="rect">
            <a:avLst/>
          </a:prstGeom>
        </p:spPr>
        <p:txBody>
          <a:bodyPr lIns="0" tIns="0" rIns="0" bIns="0" anchor="ctr"/>
          <a:lstStyle>
            <a:lvl1pPr algn="ctr" defTabSz="1193292" rtl="0" eaLnBrk="1" latinLnBrk="1" hangingPunct="1">
              <a:spcBef>
                <a:spcPct val="0"/>
              </a:spcBef>
              <a:buNone/>
              <a:defRPr sz="5700" kern="1200">
                <a:solidFill>
                  <a:schemeClr val="tx1"/>
                </a:solidFill>
                <a:latin typeface="+mj-lt"/>
                <a:ea typeface="+mj-ea"/>
                <a:cs typeface="+mj-cs"/>
              </a:defRPr>
            </a:lvl1pPr>
          </a:lstStyle>
          <a:p>
            <a:pPr algn="l"/>
            <a:r>
              <a:rPr lang="en-US" altLang="ko-KR" sz="3200" b="1" spc="-347" dirty="0">
                <a:solidFill>
                  <a:srgbClr val="49B3B1"/>
                </a:solidFill>
                <a:latin typeface="+mn-ea"/>
                <a:ea typeface="+mn-ea"/>
              </a:rPr>
              <a:t>DAT</a:t>
            </a:r>
            <a:endParaRPr lang="en-US" altLang="ko-KR" sz="3809" spc="-347" dirty="0">
              <a:solidFill>
                <a:srgbClr val="49B3B1"/>
              </a:solidFill>
              <a:latin typeface="+mn-ea"/>
              <a:ea typeface="+mn-ea"/>
            </a:endParaRPr>
          </a:p>
          <a:p>
            <a:pPr algn="l"/>
            <a:r>
              <a:rPr lang="en-US" altLang="ko-KR" sz="3200" dirty="0">
                <a:solidFill>
                  <a:schemeClr val="bg1">
                    <a:lumMod val="50000"/>
                  </a:schemeClr>
                </a:solidFill>
                <a:latin typeface="+mn-ea"/>
                <a:ea typeface="+mn-ea"/>
              </a:rPr>
              <a:t>Value-Added</a:t>
            </a:r>
            <a:endParaRPr lang="ko-KR" altLang="en-US" sz="3200" dirty="0">
              <a:solidFill>
                <a:schemeClr val="bg1">
                  <a:lumMod val="50000"/>
                </a:schemeClr>
              </a:solidFill>
              <a:latin typeface="+mn-ea"/>
              <a:ea typeface="+mn-ea"/>
            </a:endParaRPr>
          </a:p>
        </p:txBody>
      </p:sp>
      <p:graphicFrame>
        <p:nvGraphicFramePr>
          <p:cNvPr id="25" name="Table 24">
            <a:extLst>
              <a:ext uri="{FF2B5EF4-FFF2-40B4-BE49-F238E27FC236}">
                <a16:creationId xmlns:a16="http://schemas.microsoft.com/office/drawing/2014/main" id="{2092E038-1809-4BF7-A40F-A8FD0B43051E}"/>
              </a:ext>
            </a:extLst>
          </p:cNvPr>
          <p:cNvGraphicFramePr>
            <a:graphicFrameLocks noGrp="1"/>
          </p:cNvGraphicFramePr>
          <p:nvPr>
            <p:extLst>
              <p:ext uri="{D42A27DB-BD31-4B8C-83A1-F6EECF244321}">
                <p14:modId xmlns:p14="http://schemas.microsoft.com/office/powerpoint/2010/main" val="782970400"/>
              </p:ext>
            </p:extLst>
          </p:nvPr>
        </p:nvGraphicFramePr>
        <p:xfrm>
          <a:off x="5172501" y="1862275"/>
          <a:ext cx="6851719" cy="4729238"/>
        </p:xfrm>
        <a:graphic>
          <a:graphicData uri="http://schemas.openxmlformats.org/drawingml/2006/table">
            <a:tbl>
              <a:tblPr firstRow="1" firstCol="1" bandRow="1">
                <a:tableStyleId>{ED083AE6-46FA-4A59-8FB0-9F97EB10719F}</a:tableStyleId>
              </a:tblPr>
              <a:tblGrid>
                <a:gridCol w="2715153">
                  <a:extLst>
                    <a:ext uri="{9D8B030D-6E8A-4147-A177-3AD203B41FA5}">
                      <a16:colId xmlns:a16="http://schemas.microsoft.com/office/drawing/2014/main" val="2379811583"/>
                    </a:ext>
                  </a:extLst>
                </a:gridCol>
                <a:gridCol w="4136566">
                  <a:extLst>
                    <a:ext uri="{9D8B030D-6E8A-4147-A177-3AD203B41FA5}">
                      <a16:colId xmlns:a16="http://schemas.microsoft.com/office/drawing/2014/main" val="2328120591"/>
                    </a:ext>
                  </a:extLst>
                </a:gridCol>
              </a:tblGrid>
              <a:tr h="400908">
                <a:tc>
                  <a:txBody>
                    <a:bodyPr/>
                    <a:lstStyle/>
                    <a:p>
                      <a:pPr marL="0" marR="0" algn="ctr">
                        <a:lnSpc>
                          <a:spcPct val="107000"/>
                        </a:lnSpc>
                        <a:spcBef>
                          <a:spcPts val="0"/>
                        </a:spcBef>
                        <a:spcAft>
                          <a:spcPts val="0"/>
                        </a:spcAft>
                      </a:pPr>
                      <a:r>
                        <a:rPr lang="en-GB" sz="1500" cap="all" dirty="0">
                          <a:solidFill>
                            <a:schemeClr val="bg1"/>
                          </a:solidFill>
                          <a:effectLst/>
                        </a:rPr>
                        <a:t>Agricultural Challenge</a:t>
                      </a:r>
                      <a:endParaRPr lang="en-US" sz="15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tc>
                  <a:txBody>
                    <a:bodyPr/>
                    <a:lstStyle/>
                    <a:p>
                      <a:pPr marL="0" marR="0" algn="ctr">
                        <a:lnSpc>
                          <a:spcPct val="107000"/>
                        </a:lnSpc>
                        <a:spcBef>
                          <a:spcPts val="0"/>
                        </a:spcBef>
                        <a:spcAft>
                          <a:spcPts val="0"/>
                        </a:spcAft>
                      </a:pPr>
                      <a:r>
                        <a:rPr lang="en-GB" sz="1500" cap="all">
                          <a:solidFill>
                            <a:schemeClr val="bg1"/>
                          </a:solidFill>
                          <a:effectLst/>
                        </a:rPr>
                        <a:t>MAIN APPLICATIONS</a:t>
                      </a:r>
                      <a:endParaRPr lang="en-US" sz="15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50000"/>
                      </a:schemeClr>
                    </a:solidFill>
                  </a:tcPr>
                </a:tc>
                <a:extLst>
                  <a:ext uri="{0D108BD9-81ED-4DB2-BD59-A6C34878D82A}">
                    <a16:rowId xmlns:a16="http://schemas.microsoft.com/office/drawing/2014/main" val="3392803819"/>
                  </a:ext>
                </a:extLst>
              </a:tr>
              <a:tr h="796084">
                <a:tc>
                  <a:txBody>
                    <a:bodyPr/>
                    <a:lstStyle/>
                    <a:p>
                      <a:pPr marL="0" marR="0" algn="ctr">
                        <a:lnSpc>
                          <a:spcPct val="107000"/>
                        </a:lnSpc>
                        <a:spcBef>
                          <a:spcPts val="0"/>
                        </a:spcBef>
                        <a:spcAft>
                          <a:spcPts val="0"/>
                        </a:spcAft>
                      </a:pPr>
                      <a:r>
                        <a:rPr lang="en-GB" sz="1500" cap="all" dirty="0">
                          <a:effectLst/>
                        </a:rPr>
                        <a:t>Agricultural Productivity</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7000"/>
                        </a:lnSpc>
                        <a:spcBef>
                          <a:spcPts val="0"/>
                        </a:spcBef>
                        <a:spcAft>
                          <a:spcPts val="0"/>
                        </a:spcAft>
                      </a:pPr>
                      <a:r>
                        <a:rPr lang="en-GB" sz="1500" dirty="0">
                          <a:effectLst/>
                        </a:rPr>
                        <a:t>Delivery of high-quality advisory services and climate smart agriculture technologies, innovations, and management practices</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45510508"/>
                  </a:ext>
                </a:extLst>
              </a:tr>
              <a:tr h="750687">
                <a:tc>
                  <a:txBody>
                    <a:bodyPr/>
                    <a:lstStyle/>
                    <a:p>
                      <a:pPr marL="0" marR="0" algn="ctr">
                        <a:lnSpc>
                          <a:spcPct val="107000"/>
                        </a:lnSpc>
                        <a:spcBef>
                          <a:spcPts val="0"/>
                        </a:spcBef>
                        <a:spcAft>
                          <a:spcPts val="0"/>
                        </a:spcAft>
                      </a:pPr>
                      <a:r>
                        <a:rPr lang="en-GB" sz="1500" cap="all" dirty="0">
                          <a:effectLst/>
                        </a:rPr>
                        <a:t>Market Linkages</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7000"/>
                        </a:lnSpc>
                        <a:spcBef>
                          <a:spcPts val="0"/>
                        </a:spcBef>
                        <a:spcAft>
                          <a:spcPts val="0"/>
                        </a:spcAft>
                      </a:pPr>
                      <a:r>
                        <a:rPr lang="en-GB" sz="1500" dirty="0">
                          <a:effectLst/>
                        </a:rPr>
                        <a:t>Link farmers to input and output markets, including digital platforms to sell farm produce.</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34077021"/>
                  </a:ext>
                </a:extLst>
              </a:tr>
              <a:tr h="750687">
                <a:tc>
                  <a:txBody>
                    <a:bodyPr/>
                    <a:lstStyle/>
                    <a:p>
                      <a:pPr marL="0" marR="0" algn="ctr">
                        <a:lnSpc>
                          <a:spcPct val="107000"/>
                        </a:lnSpc>
                        <a:spcBef>
                          <a:spcPts val="0"/>
                        </a:spcBef>
                        <a:spcAft>
                          <a:spcPts val="0"/>
                        </a:spcAft>
                      </a:pPr>
                      <a:r>
                        <a:rPr lang="en-GB" sz="1500" cap="all" dirty="0">
                          <a:effectLst/>
                        </a:rPr>
                        <a:t>Farmer Financial Inclusion</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7000"/>
                        </a:lnSpc>
                        <a:spcBef>
                          <a:spcPts val="0"/>
                        </a:spcBef>
                        <a:spcAft>
                          <a:spcPts val="0"/>
                        </a:spcAft>
                      </a:pPr>
                      <a:r>
                        <a:rPr lang="en-GB" sz="1500" dirty="0">
                          <a:effectLst/>
                        </a:rPr>
                        <a:t>Enhance access to credit and savings products, insurance, and other innovative financial services for farmers</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00683358"/>
                  </a:ext>
                </a:extLst>
              </a:tr>
              <a:tr h="1359682">
                <a:tc>
                  <a:txBody>
                    <a:bodyPr/>
                    <a:lstStyle/>
                    <a:p>
                      <a:pPr marL="0" marR="0" algn="ctr">
                        <a:lnSpc>
                          <a:spcPct val="107000"/>
                        </a:lnSpc>
                        <a:spcBef>
                          <a:spcPts val="0"/>
                        </a:spcBef>
                        <a:spcAft>
                          <a:spcPts val="0"/>
                        </a:spcAft>
                      </a:pPr>
                      <a:r>
                        <a:rPr lang="en-GB" sz="1500" cap="all" dirty="0">
                          <a:effectLst/>
                        </a:rPr>
                        <a:t>Data Analytics and Agricultural Intelligence</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7000"/>
                        </a:lnSpc>
                        <a:spcBef>
                          <a:spcPts val="0"/>
                        </a:spcBef>
                        <a:spcAft>
                          <a:spcPts val="0"/>
                        </a:spcAft>
                      </a:pPr>
                      <a:r>
                        <a:rPr lang="en-GB" sz="1500">
                          <a:effectLst/>
                        </a:rPr>
                        <a:t>Data for agricultural policy making using technologies like remote sensing and geospatial mapping; private-sector led product and services development; </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78196898"/>
                  </a:ext>
                </a:extLst>
              </a:tr>
              <a:tr h="671190">
                <a:tc>
                  <a:txBody>
                    <a:bodyPr/>
                    <a:lstStyle/>
                    <a:p>
                      <a:pPr marL="0" marR="0" algn="ctr">
                        <a:lnSpc>
                          <a:spcPct val="107000"/>
                        </a:lnSpc>
                        <a:spcBef>
                          <a:spcPts val="0"/>
                        </a:spcBef>
                        <a:spcAft>
                          <a:spcPts val="0"/>
                        </a:spcAft>
                      </a:pPr>
                      <a:r>
                        <a:rPr lang="en-GB" sz="1500" cap="all" dirty="0">
                          <a:effectLst/>
                        </a:rPr>
                        <a:t>Energy for agriculture</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just">
                        <a:lnSpc>
                          <a:spcPct val="107000"/>
                        </a:lnSpc>
                        <a:spcBef>
                          <a:spcPts val="0"/>
                        </a:spcBef>
                        <a:spcAft>
                          <a:spcPts val="0"/>
                        </a:spcAft>
                      </a:pPr>
                      <a:r>
                        <a:rPr lang="en-GB" sz="1500" dirty="0">
                          <a:effectLst/>
                        </a:rPr>
                        <a:t>Access to energy for irrigation, cold-chain, and processing</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88278191"/>
                  </a:ext>
                </a:extLst>
              </a:tr>
            </a:tbl>
          </a:graphicData>
        </a:graphic>
      </p:graphicFrame>
      <p:sp>
        <p:nvSpPr>
          <p:cNvPr id="4" name="Rectangle 3">
            <a:extLst>
              <a:ext uri="{FF2B5EF4-FFF2-40B4-BE49-F238E27FC236}">
                <a16:creationId xmlns:a16="http://schemas.microsoft.com/office/drawing/2014/main" id="{BD8F80E8-0EFD-4CD7-9FCF-F4294D606390}"/>
              </a:ext>
            </a:extLst>
          </p:cNvPr>
          <p:cNvSpPr/>
          <p:nvPr/>
        </p:nvSpPr>
        <p:spPr>
          <a:xfrm>
            <a:off x="5482662" y="1400610"/>
            <a:ext cx="6026650" cy="461665"/>
          </a:xfrm>
          <a:prstGeom prst="rect">
            <a:avLst/>
          </a:prstGeom>
        </p:spPr>
        <p:txBody>
          <a:bodyPr wrap="none">
            <a:spAutoFit/>
          </a:bodyPr>
          <a:lstStyle/>
          <a:p>
            <a:r>
              <a:rPr lang="en-US" sz="2400" b="1" dirty="0">
                <a:solidFill>
                  <a:srgbClr val="49B3B1"/>
                </a:solidFill>
                <a:latin typeface="+mn-ea"/>
              </a:rPr>
              <a:t>DATs Solve Key Agricultural Challenges</a:t>
            </a:r>
            <a:endParaRPr lang="en-US" sz="2400" dirty="0"/>
          </a:p>
        </p:txBody>
      </p:sp>
    </p:spTree>
    <p:extLst>
      <p:ext uri="{BB962C8B-B14F-4D97-AF65-F5344CB8AC3E}">
        <p14:creationId xmlns:p14="http://schemas.microsoft.com/office/powerpoint/2010/main" val="16039377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4300" b="1" dirty="0">
                <a:solidFill>
                  <a:schemeClr val="accent5">
                    <a:lumMod val="75000"/>
                  </a:schemeClr>
                </a:solidFill>
                <a:effectLst>
                  <a:outerShdw blurRad="38100" dist="38100" dir="2700000" algn="tl">
                    <a:srgbClr val="000000">
                      <a:alpha val="43137"/>
                    </a:srgbClr>
                  </a:outerShdw>
                </a:effectLst>
              </a:rPr>
              <a:t>Market Linkages</a:t>
            </a:r>
            <a:br>
              <a:rPr lang="en-US" sz="4300" b="1" dirty="0">
                <a:solidFill>
                  <a:schemeClr val="accent5">
                    <a:lumMod val="75000"/>
                  </a:schemeClr>
                </a:solidFill>
                <a:effectLst>
                  <a:outerShdw blurRad="38100" dist="38100" dir="2700000" algn="tl">
                    <a:srgbClr val="000000">
                      <a:alpha val="43137"/>
                    </a:srgbClr>
                  </a:outerShdw>
                </a:effectLst>
              </a:rPr>
            </a:br>
            <a:endParaRPr lang="en-US" sz="4300" b="1" dirty="0">
              <a:solidFill>
                <a:schemeClr val="accent5">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048746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1DCDBF27-5826-4457-8ECD-7CE42B8CB40E}"/>
              </a:ext>
            </a:extLst>
          </p:cNvPr>
          <p:cNvGraphicFramePr>
            <a:graphicFrameLocks noChangeAspect="1"/>
          </p:cNvGraphicFramePr>
          <p:nvPr>
            <p:custDataLst>
              <p:tags r:id="rId2"/>
            </p:custDataLs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203" name="think-cell Slide" r:id="rId6" imgW="416" imgH="416" progId="TCLayout.ActiveDocument.1">
                  <p:embed/>
                </p:oleObj>
              </mc:Choice>
              <mc:Fallback>
                <p:oleObj name="think-cell Slide" r:id="rId6" imgW="416" imgH="416"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165EEEED-C5ED-4A58-9856-6497A49E2077}"/>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90000"/>
              </a:lnSpc>
              <a:spcBef>
                <a:spcPct val="0"/>
              </a:spcBef>
              <a:spcAft>
                <a:spcPct val="0"/>
              </a:spcAft>
            </a:pPr>
            <a:endParaRPr lang="en-US" sz="3200" dirty="0">
              <a:latin typeface="Calibri Light" panose="020F0302020204030204" pitchFamily="34" charset="0"/>
              <a:ea typeface="+mj-ea"/>
              <a:cs typeface="+mj-cs"/>
              <a:sym typeface="Calibri Light" panose="020F0302020204030204" pitchFamily="34" charset="0"/>
            </a:endParaRPr>
          </a:p>
        </p:txBody>
      </p:sp>
      <p:sp>
        <p:nvSpPr>
          <p:cNvPr id="2" name="Title 1">
            <a:extLst>
              <a:ext uri="{FF2B5EF4-FFF2-40B4-BE49-F238E27FC236}">
                <a16:creationId xmlns:a16="http://schemas.microsoft.com/office/drawing/2014/main" id="{31D4D0CA-21FB-42BD-B41B-4D8761957437}"/>
              </a:ext>
            </a:extLst>
          </p:cNvPr>
          <p:cNvSpPr>
            <a:spLocks noGrp="1"/>
          </p:cNvSpPr>
          <p:nvPr>
            <p:ph type="title"/>
          </p:nvPr>
        </p:nvSpPr>
        <p:spPr>
          <a:xfrm>
            <a:off x="465199" y="349330"/>
            <a:ext cx="13407859" cy="812530"/>
          </a:xfrm>
        </p:spPr>
        <p:txBody>
          <a:bodyPr>
            <a:normAutofit fontScale="90000"/>
          </a:bodyPr>
          <a:lstStyle/>
          <a:p>
            <a:pPr defTabSz="914155"/>
            <a:r>
              <a:rPr lang="en-US" sz="3600" b="1" dirty="0">
                <a:latin typeface="Calibri" panose="020F0502020204030204" pitchFamily="34" charset="0"/>
                <a:ea typeface="+mn-ea"/>
                <a:cs typeface="Calibri" panose="020F0502020204030204" pitchFamily="34" charset="0"/>
              </a:rPr>
              <a:t>M-</a:t>
            </a:r>
            <a:r>
              <a:rPr lang="en-US" sz="3600" b="1" dirty="0" err="1">
                <a:latin typeface="Calibri" panose="020F0502020204030204" pitchFamily="34" charset="0"/>
                <a:ea typeface="+mn-ea"/>
                <a:cs typeface="Calibri" panose="020F0502020204030204" pitchFamily="34" charset="0"/>
              </a:rPr>
              <a:t>shamba</a:t>
            </a:r>
            <a:r>
              <a:rPr lang="en-US" sz="3600" b="1" dirty="0">
                <a:latin typeface="Calibri" panose="020F0502020204030204" pitchFamily="34" charset="0"/>
                <a:ea typeface="+mn-ea"/>
                <a:cs typeface="Calibri" panose="020F0502020204030204" pitchFamily="34" charset="0"/>
              </a:rPr>
              <a:t>: Market linkages through Interactive Voice Service</a:t>
            </a:r>
            <a:br>
              <a:rPr lang="en-US" sz="3600" b="1" dirty="0">
                <a:latin typeface="Calibri" panose="020F0502020204030204" pitchFamily="34" charset="0"/>
                <a:ea typeface="+mn-ea"/>
                <a:cs typeface="Calibri" panose="020F0502020204030204" pitchFamily="34" charset="0"/>
              </a:rPr>
            </a:br>
            <a:r>
              <a:rPr lang="en-US" sz="3600" b="1" dirty="0">
                <a:latin typeface="Calibri" panose="020F0502020204030204" pitchFamily="34" charset="0"/>
                <a:ea typeface="+mn-ea"/>
                <a:cs typeface="Calibri" panose="020F0502020204030204" pitchFamily="34" charset="0"/>
              </a:rPr>
              <a:t> </a:t>
            </a:r>
          </a:p>
        </p:txBody>
      </p:sp>
      <p:sp>
        <p:nvSpPr>
          <p:cNvPr id="6" name="Rectangle 5">
            <a:extLst>
              <a:ext uri="{FF2B5EF4-FFF2-40B4-BE49-F238E27FC236}">
                <a16:creationId xmlns:a16="http://schemas.microsoft.com/office/drawing/2014/main" id="{7F917C40-83E9-497E-8BB8-790B22E523D4}"/>
              </a:ext>
            </a:extLst>
          </p:cNvPr>
          <p:cNvSpPr/>
          <p:nvPr/>
        </p:nvSpPr>
        <p:spPr>
          <a:xfrm>
            <a:off x="436729" y="2056854"/>
            <a:ext cx="5138800" cy="41411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x-none" dirty="0"/>
          </a:p>
        </p:txBody>
      </p:sp>
      <p:sp>
        <p:nvSpPr>
          <p:cNvPr id="18" name="Text Placeholder 3">
            <a:extLst>
              <a:ext uri="{FF2B5EF4-FFF2-40B4-BE49-F238E27FC236}">
                <a16:creationId xmlns:a16="http://schemas.microsoft.com/office/drawing/2014/main" id="{4FE92FF3-BC0C-428D-A47B-544800C00CF8}"/>
              </a:ext>
            </a:extLst>
          </p:cNvPr>
          <p:cNvSpPr txBox="1">
            <a:spLocks/>
          </p:cNvSpPr>
          <p:nvPr/>
        </p:nvSpPr>
        <p:spPr>
          <a:xfrm>
            <a:off x="1312425" y="5611606"/>
            <a:ext cx="511628" cy="381182"/>
          </a:xfrm>
          <a:prstGeom prst="rect">
            <a:avLst/>
          </a:prstGeom>
        </p:spPr>
        <p:txBody>
          <a:bodyPr/>
          <a:lstStyle>
            <a:lvl1pPr marL="201162" indent="-201162" algn="l" defTabSz="1072866" rtl="0" eaLnBrk="1" latinLnBrk="0" hangingPunct="1">
              <a:lnSpc>
                <a:spcPct val="100000"/>
              </a:lnSpc>
              <a:spcBef>
                <a:spcPts val="0"/>
              </a:spcBef>
              <a:buFont typeface="Arial" panose="020B0604020202020204" pitchFamily="34" charset="0"/>
              <a:buChar char="•"/>
              <a:defRPr sz="1600" kern="1200">
                <a:solidFill>
                  <a:srgbClr val="606060"/>
                </a:solidFill>
                <a:latin typeface="Lato" panose="020F0502020204030203" pitchFamily="34" charset="0"/>
                <a:ea typeface="+mn-ea"/>
                <a:cs typeface="Arial" pitchFamily="34" charset="0"/>
              </a:defRPr>
            </a:lvl1pPr>
            <a:lvl2pPr marL="402325" indent="-201162" algn="l" defTabSz="1072866" rtl="0" eaLnBrk="1" latinLnBrk="0" hangingPunct="1">
              <a:lnSpc>
                <a:spcPct val="100000"/>
              </a:lnSpc>
              <a:spcBef>
                <a:spcPts val="0"/>
              </a:spcBef>
              <a:buFont typeface="Homebase 12 Light" panose="020B0300000000000000" pitchFamily="34" charset="0"/>
              <a:buChar char="–"/>
              <a:defRPr sz="1200" kern="1200" baseline="0">
                <a:solidFill>
                  <a:srgbClr val="606060"/>
                </a:solidFill>
                <a:latin typeface="Lato" panose="020F0502020204030203" pitchFamily="34" charset="0"/>
                <a:ea typeface="+mn-ea"/>
                <a:cs typeface="Arial" pitchFamily="34" charset="0"/>
              </a:defRPr>
            </a:lvl2pPr>
            <a:lvl3pPr marL="603487" indent="-201162" algn="l" defTabSz="1072866" rtl="0" eaLnBrk="1" latinLnBrk="0" hangingPunct="1">
              <a:lnSpc>
                <a:spcPct val="100000"/>
              </a:lnSpc>
              <a:spcBef>
                <a:spcPts val="0"/>
              </a:spcBef>
              <a:buFont typeface="Arial" panose="020B0604020202020204" pitchFamily="34" charset="0"/>
              <a:buChar char="•"/>
              <a:defRPr sz="1200" kern="1200" baseline="0">
                <a:solidFill>
                  <a:srgbClr val="606060"/>
                </a:solidFill>
                <a:latin typeface="Lato" panose="020F0502020204030203" pitchFamily="34" charset="0"/>
                <a:ea typeface="+mn-ea"/>
                <a:cs typeface="Arial" pitchFamily="34" charset="0"/>
              </a:defRPr>
            </a:lvl3pPr>
            <a:lvl4pPr marL="804649" indent="-201162" algn="l" defTabSz="1072866" rtl="0" eaLnBrk="1" latinLnBrk="0" hangingPunct="1">
              <a:lnSpc>
                <a:spcPct val="100000"/>
              </a:lnSpc>
              <a:spcBef>
                <a:spcPts val="0"/>
              </a:spcBef>
              <a:buFont typeface="Homebase 12 Light" panose="020B0300000000000000" pitchFamily="34" charset="0"/>
              <a:buChar char="–"/>
              <a:defRPr sz="1200" kern="1200" baseline="0">
                <a:solidFill>
                  <a:srgbClr val="606060"/>
                </a:solidFill>
                <a:latin typeface="Lato" panose="020F0502020204030203" pitchFamily="34" charset="0"/>
                <a:ea typeface="+mn-ea"/>
                <a:cs typeface="Arial" pitchFamily="34" charset="0"/>
              </a:defRPr>
            </a:lvl4pPr>
            <a:lvl5pPr marL="1005811" indent="-201162" algn="l" defTabSz="1072866" rtl="0" eaLnBrk="1" latinLnBrk="0" hangingPunct="1">
              <a:lnSpc>
                <a:spcPct val="100000"/>
              </a:lnSpc>
              <a:spcBef>
                <a:spcPts val="0"/>
              </a:spcBef>
              <a:buFont typeface="Arial" panose="020B0604020202020204" pitchFamily="34" charset="0"/>
              <a:buChar char="•"/>
              <a:defRPr sz="1200" kern="1200" baseline="0">
                <a:solidFill>
                  <a:srgbClr val="606060"/>
                </a:solidFill>
                <a:latin typeface="Lato" panose="020F0502020204030203" pitchFamily="34" charset="0"/>
                <a:ea typeface="+mn-ea"/>
                <a:cs typeface="Arial" pitchFamily="34" charset="0"/>
              </a:defRPr>
            </a:lvl5pPr>
            <a:lvl6pPr marL="1206974" indent="-201162" algn="l" defTabSz="1072866" rtl="0" eaLnBrk="1" latinLnBrk="0" hangingPunct="1">
              <a:lnSpc>
                <a:spcPct val="100000"/>
              </a:lnSpc>
              <a:spcBef>
                <a:spcPts val="0"/>
              </a:spcBef>
              <a:buFont typeface="Homebase 12 Light" panose="020B0300000000000000" pitchFamily="34" charset="0"/>
              <a:buChar char="–"/>
              <a:defRPr sz="1200" kern="1200" baseline="0">
                <a:solidFill>
                  <a:srgbClr val="606060"/>
                </a:solidFill>
                <a:latin typeface="Lato" panose="020F0502020204030203" pitchFamily="34" charset="0"/>
                <a:ea typeface="+mn-ea"/>
                <a:cs typeface="+mn-cs"/>
              </a:defRPr>
            </a:lvl6pPr>
            <a:lvl7pPr marL="1408136" indent="-197437" algn="l" defTabSz="1072866" rtl="0" eaLnBrk="1" latinLnBrk="0" hangingPunct="1">
              <a:lnSpc>
                <a:spcPct val="100000"/>
              </a:lnSpc>
              <a:spcBef>
                <a:spcPts val="0"/>
              </a:spcBef>
              <a:buFont typeface="Arial" panose="020B0604020202020204" pitchFamily="34" charset="0"/>
              <a:buChar char="•"/>
              <a:defRPr sz="1200" kern="1200" baseline="0">
                <a:solidFill>
                  <a:srgbClr val="606060"/>
                </a:solidFill>
                <a:latin typeface="Lato" panose="020F0502020204030203" pitchFamily="34" charset="0"/>
                <a:ea typeface="+mn-ea"/>
                <a:cs typeface="+mn-cs"/>
              </a:defRPr>
            </a:lvl7pPr>
            <a:lvl8pPr marL="1609298" indent="-204888" algn="l" defTabSz="1072866" rtl="0" eaLnBrk="1" latinLnBrk="0" hangingPunct="1">
              <a:lnSpc>
                <a:spcPct val="100000"/>
              </a:lnSpc>
              <a:spcBef>
                <a:spcPts val="0"/>
              </a:spcBef>
              <a:buFont typeface="Homebase 12 Light" panose="020B0300000000000000" pitchFamily="34" charset="0"/>
              <a:buChar char="–"/>
              <a:defRPr sz="1200" kern="1200" baseline="0">
                <a:solidFill>
                  <a:srgbClr val="606060"/>
                </a:solidFill>
                <a:latin typeface="Lato" panose="020F0502020204030203" pitchFamily="34" charset="0"/>
                <a:ea typeface="+mn-ea"/>
                <a:cs typeface="+mn-cs"/>
              </a:defRPr>
            </a:lvl8pPr>
            <a:lvl9pPr marL="1743406" indent="-197437" algn="l" defTabSz="1072866" rtl="0" eaLnBrk="1" latinLnBrk="0" hangingPunct="1">
              <a:lnSpc>
                <a:spcPct val="100000"/>
              </a:lnSpc>
              <a:spcBef>
                <a:spcPts val="0"/>
              </a:spcBef>
              <a:buFont typeface="Arial" panose="020B0604020202020204" pitchFamily="34" charset="0"/>
              <a:buChar char="•"/>
              <a:defRPr sz="1200" kern="1200" baseline="0">
                <a:solidFill>
                  <a:srgbClr val="606060"/>
                </a:solidFill>
                <a:latin typeface="Lato" panose="020F0502020204030203" pitchFamily="34" charset="0"/>
                <a:ea typeface="+mn-ea"/>
                <a:cs typeface="+mn-cs"/>
              </a:defRPr>
            </a:lvl9pPr>
          </a:lstStyle>
          <a:p>
            <a:pPr marL="0" indent="0">
              <a:buNone/>
            </a:pPr>
            <a:endParaRPr lang="en-US" sz="1200" b="1" dirty="0">
              <a:solidFill>
                <a:schemeClr val="accent6">
                  <a:lumMod val="75000"/>
                </a:schemeClr>
              </a:solidFill>
              <a:latin typeface="+mn-lt"/>
            </a:endParaRPr>
          </a:p>
          <a:p>
            <a:pPr marL="0" indent="0">
              <a:buNone/>
            </a:pPr>
            <a:endParaRPr lang="en-US" sz="2000" b="1" dirty="0">
              <a:solidFill>
                <a:schemeClr val="accent6">
                  <a:lumMod val="75000"/>
                </a:schemeClr>
              </a:solidFill>
              <a:latin typeface="+mn-lt"/>
            </a:endParaRPr>
          </a:p>
          <a:p>
            <a:pPr marL="402325" marR="0" lvl="1" indent="-201162" algn="l" defTabSz="1072866" rtl="0" eaLnBrk="1" fontAlgn="auto" latinLnBrk="0" hangingPunct="1">
              <a:lnSpc>
                <a:spcPct val="100000"/>
              </a:lnSpc>
              <a:spcBef>
                <a:spcPts val="0"/>
              </a:spcBef>
              <a:spcAft>
                <a:spcPts val="0"/>
              </a:spcAft>
              <a:buClrTx/>
              <a:buSzTx/>
              <a:buFont typeface="Homebase 12 Light" panose="020B0300000000000000" pitchFamily="34" charset="0"/>
              <a:buChar char="–"/>
              <a:tabLst/>
              <a:defRPr/>
            </a:pPr>
            <a:endParaRPr kumimoji="0" lang="en-US" sz="1400" b="0" i="0" u="none" strike="noStrike" kern="1200" cap="none" spc="0" normalizeH="0" baseline="0" noProof="0" dirty="0">
              <a:ln>
                <a:noFill/>
              </a:ln>
              <a:solidFill>
                <a:srgbClr val="606060"/>
              </a:solidFill>
              <a:effectLst/>
              <a:uLnTx/>
              <a:uFillTx/>
              <a:latin typeface="Lato" panose="020F0502020204030203" pitchFamily="34" charset="0"/>
              <a:ea typeface="+mn-ea"/>
              <a:cs typeface="Arial" pitchFamily="34" charset="0"/>
            </a:endParaRPr>
          </a:p>
          <a:p>
            <a:pPr marL="201163" marR="0" lvl="1" indent="0" algn="l" defTabSz="1072866" rtl="0" eaLnBrk="1" fontAlgn="auto" latinLnBrk="0" hangingPunct="1">
              <a:lnSpc>
                <a:spcPct val="100000"/>
              </a:lnSpc>
              <a:spcBef>
                <a:spcPts val="0"/>
              </a:spcBef>
              <a:spcAft>
                <a:spcPts val="0"/>
              </a:spcAft>
              <a:buClrTx/>
              <a:buSzTx/>
              <a:buNone/>
              <a:tabLst/>
              <a:defRPr/>
            </a:pPr>
            <a:endParaRPr kumimoji="0" lang="en-US" sz="1400" b="0" i="0" u="none" strike="noStrike" kern="1200" cap="none" spc="0" normalizeH="0" baseline="0" noProof="0" dirty="0">
              <a:ln>
                <a:noFill/>
              </a:ln>
              <a:solidFill>
                <a:srgbClr val="606060"/>
              </a:solidFill>
              <a:effectLst/>
              <a:uLnTx/>
              <a:uFillTx/>
              <a:latin typeface="Lato" panose="020F0502020204030203" pitchFamily="34" charset="0"/>
              <a:ea typeface="+mn-ea"/>
              <a:cs typeface="Arial" pitchFamily="34" charset="0"/>
            </a:endParaRPr>
          </a:p>
          <a:p>
            <a:pPr marL="201163" marR="0" lvl="1" indent="0" algn="l" defTabSz="1072866" rtl="0" eaLnBrk="1" fontAlgn="auto" latinLnBrk="0" hangingPunct="1">
              <a:lnSpc>
                <a:spcPct val="100000"/>
              </a:lnSpc>
              <a:spcBef>
                <a:spcPts val="0"/>
              </a:spcBef>
              <a:spcAft>
                <a:spcPts val="0"/>
              </a:spcAft>
              <a:buClrTx/>
              <a:buSzTx/>
              <a:buNone/>
              <a:tabLst/>
              <a:defRPr/>
            </a:pPr>
            <a:endParaRPr lang="en-US" sz="1400" dirty="0"/>
          </a:p>
          <a:p>
            <a:pPr marL="173038" lvl="1" indent="0">
              <a:lnSpc>
                <a:spcPct val="150000"/>
              </a:lnSpc>
              <a:buNone/>
              <a:defRPr/>
            </a:pPr>
            <a:endParaRPr lang="en-US" sz="1400" dirty="0"/>
          </a:p>
          <a:p>
            <a:pPr marL="173038" lvl="1" indent="0">
              <a:lnSpc>
                <a:spcPct val="150000"/>
              </a:lnSpc>
              <a:buNone/>
              <a:defRPr/>
            </a:pPr>
            <a:endParaRPr lang="en-US" sz="1400" dirty="0"/>
          </a:p>
          <a:p>
            <a:pPr marL="173038" lvl="1" indent="0">
              <a:lnSpc>
                <a:spcPct val="150000"/>
              </a:lnSpc>
              <a:buNone/>
              <a:defRPr/>
            </a:pPr>
            <a:endParaRPr lang="en-US" sz="1400" dirty="0"/>
          </a:p>
          <a:p>
            <a:pPr marL="173038" lvl="1" indent="0">
              <a:lnSpc>
                <a:spcPct val="150000"/>
              </a:lnSpc>
              <a:buNone/>
              <a:defRPr/>
            </a:pPr>
            <a:endParaRPr kumimoji="0" lang="en-US" sz="1400" b="0" i="0" u="none" strike="noStrike" kern="1200" cap="none" spc="0" normalizeH="0" baseline="0" noProof="0" dirty="0">
              <a:ln>
                <a:noFill/>
              </a:ln>
              <a:solidFill>
                <a:srgbClr val="606060"/>
              </a:solidFill>
              <a:effectLst/>
              <a:uLnTx/>
              <a:uFillTx/>
              <a:latin typeface="Lato" panose="020F0502020204030203" pitchFamily="34" charset="0"/>
              <a:ea typeface="+mn-ea"/>
              <a:cs typeface="Arial" pitchFamily="34" charset="0"/>
            </a:endParaRPr>
          </a:p>
          <a:p>
            <a:pPr marL="201162" marR="0" lvl="0" indent="-201162" algn="l" defTabSz="1072866"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x-none" sz="1600" b="0" i="0" u="none" strike="noStrike" kern="1200" cap="none" spc="0" normalizeH="0" baseline="0" noProof="0" dirty="0">
              <a:ln>
                <a:noFill/>
              </a:ln>
              <a:solidFill>
                <a:srgbClr val="606060"/>
              </a:solidFill>
              <a:effectLst/>
              <a:uLnTx/>
              <a:uFillTx/>
              <a:latin typeface="Lato" panose="020F0502020204030203" pitchFamily="34" charset="0"/>
              <a:ea typeface="+mn-ea"/>
              <a:cs typeface="Arial" pitchFamily="34" charset="0"/>
            </a:endParaRPr>
          </a:p>
        </p:txBody>
      </p:sp>
      <p:sp>
        <p:nvSpPr>
          <p:cNvPr id="28" name="Text Placeholder 3">
            <a:extLst>
              <a:ext uri="{FF2B5EF4-FFF2-40B4-BE49-F238E27FC236}">
                <a16:creationId xmlns:a16="http://schemas.microsoft.com/office/drawing/2014/main" id="{2B887D6C-D475-42A7-9ACC-EAF30683D58E}"/>
              </a:ext>
            </a:extLst>
          </p:cNvPr>
          <p:cNvSpPr txBox="1">
            <a:spLocks/>
          </p:cNvSpPr>
          <p:nvPr/>
        </p:nvSpPr>
        <p:spPr>
          <a:xfrm>
            <a:off x="2014433" y="5701637"/>
            <a:ext cx="511628" cy="381182"/>
          </a:xfrm>
          <a:prstGeom prst="rect">
            <a:avLst/>
          </a:prstGeom>
        </p:spPr>
        <p:txBody>
          <a:bodyPr/>
          <a:lstStyle>
            <a:lvl1pPr marL="201162" indent="-201162" algn="l" defTabSz="1072866" rtl="0" eaLnBrk="1" latinLnBrk="0" hangingPunct="1">
              <a:lnSpc>
                <a:spcPct val="100000"/>
              </a:lnSpc>
              <a:spcBef>
                <a:spcPts val="0"/>
              </a:spcBef>
              <a:buFont typeface="Arial" panose="020B0604020202020204" pitchFamily="34" charset="0"/>
              <a:buChar char="•"/>
              <a:defRPr sz="1600" kern="1200">
                <a:solidFill>
                  <a:srgbClr val="606060"/>
                </a:solidFill>
                <a:latin typeface="Lato" panose="020F0502020204030203" pitchFamily="34" charset="0"/>
                <a:ea typeface="+mn-ea"/>
                <a:cs typeface="Arial" pitchFamily="34" charset="0"/>
              </a:defRPr>
            </a:lvl1pPr>
            <a:lvl2pPr marL="402325" indent="-201162" algn="l" defTabSz="1072866" rtl="0" eaLnBrk="1" latinLnBrk="0" hangingPunct="1">
              <a:lnSpc>
                <a:spcPct val="100000"/>
              </a:lnSpc>
              <a:spcBef>
                <a:spcPts val="0"/>
              </a:spcBef>
              <a:buFont typeface="Homebase 12 Light" panose="020B0300000000000000" pitchFamily="34" charset="0"/>
              <a:buChar char="–"/>
              <a:defRPr sz="1200" kern="1200" baseline="0">
                <a:solidFill>
                  <a:srgbClr val="606060"/>
                </a:solidFill>
                <a:latin typeface="Lato" panose="020F0502020204030203" pitchFamily="34" charset="0"/>
                <a:ea typeface="+mn-ea"/>
                <a:cs typeface="Arial" pitchFamily="34" charset="0"/>
              </a:defRPr>
            </a:lvl2pPr>
            <a:lvl3pPr marL="603487" indent="-201162" algn="l" defTabSz="1072866" rtl="0" eaLnBrk="1" latinLnBrk="0" hangingPunct="1">
              <a:lnSpc>
                <a:spcPct val="100000"/>
              </a:lnSpc>
              <a:spcBef>
                <a:spcPts val="0"/>
              </a:spcBef>
              <a:buFont typeface="Arial" panose="020B0604020202020204" pitchFamily="34" charset="0"/>
              <a:buChar char="•"/>
              <a:defRPr sz="1200" kern="1200" baseline="0">
                <a:solidFill>
                  <a:srgbClr val="606060"/>
                </a:solidFill>
                <a:latin typeface="Lato" panose="020F0502020204030203" pitchFamily="34" charset="0"/>
                <a:ea typeface="+mn-ea"/>
                <a:cs typeface="Arial" pitchFamily="34" charset="0"/>
              </a:defRPr>
            </a:lvl3pPr>
            <a:lvl4pPr marL="804649" indent="-201162" algn="l" defTabSz="1072866" rtl="0" eaLnBrk="1" latinLnBrk="0" hangingPunct="1">
              <a:lnSpc>
                <a:spcPct val="100000"/>
              </a:lnSpc>
              <a:spcBef>
                <a:spcPts val="0"/>
              </a:spcBef>
              <a:buFont typeface="Homebase 12 Light" panose="020B0300000000000000" pitchFamily="34" charset="0"/>
              <a:buChar char="–"/>
              <a:defRPr sz="1200" kern="1200" baseline="0">
                <a:solidFill>
                  <a:srgbClr val="606060"/>
                </a:solidFill>
                <a:latin typeface="Lato" panose="020F0502020204030203" pitchFamily="34" charset="0"/>
                <a:ea typeface="+mn-ea"/>
                <a:cs typeface="Arial" pitchFamily="34" charset="0"/>
              </a:defRPr>
            </a:lvl4pPr>
            <a:lvl5pPr marL="1005811" indent="-201162" algn="l" defTabSz="1072866" rtl="0" eaLnBrk="1" latinLnBrk="0" hangingPunct="1">
              <a:lnSpc>
                <a:spcPct val="100000"/>
              </a:lnSpc>
              <a:spcBef>
                <a:spcPts val="0"/>
              </a:spcBef>
              <a:buFont typeface="Arial" panose="020B0604020202020204" pitchFamily="34" charset="0"/>
              <a:buChar char="•"/>
              <a:defRPr sz="1200" kern="1200" baseline="0">
                <a:solidFill>
                  <a:srgbClr val="606060"/>
                </a:solidFill>
                <a:latin typeface="Lato" panose="020F0502020204030203" pitchFamily="34" charset="0"/>
                <a:ea typeface="+mn-ea"/>
                <a:cs typeface="Arial" pitchFamily="34" charset="0"/>
              </a:defRPr>
            </a:lvl5pPr>
            <a:lvl6pPr marL="1206974" indent="-201162" algn="l" defTabSz="1072866" rtl="0" eaLnBrk="1" latinLnBrk="0" hangingPunct="1">
              <a:lnSpc>
                <a:spcPct val="100000"/>
              </a:lnSpc>
              <a:spcBef>
                <a:spcPts val="0"/>
              </a:spcBef>
              <a:buFont typeface="Homebase 12 Light" panose="020B0300000000000000" pitchFamily="34" charset="0"/>
              <a:buChar char="–"/>
              <a:defRPr sz="1200" kern="1200" baseline="0">
                <a:solidFill>
                  <a:srgbClr val="606060"/>
                </a:solidFill>
                <a:latin typeface="Lato" panose="020F0502020204030203" pitchFamily="34" charset="0"/>
                <a:ea typeface="+mn-ea"/>
                <a:cs typeface="+mn-cs"/>
              </a:defRPr>
            </a:lvl6pPr>
            <a:lvl7pPr marL="1408136" indent="-197437" algn="l" defTabSz="1072866" rtl="0" eaLnBrk="1" latinLnBrk="0" hangingPunct="1">
              <a:lnSpc>
                <a:spcPct val="100000"/>
              </a:lnSpc>
              <a:spcBef>
                <a:spcPts val="0"/>
              </a:spcBef>
              <a:buFont typeface="Arial" panose="020B0604020202020204" pitchFamily="34" charset="0"/>
              <a:buChar char="•"/>
              <a:defRPr sz="1200" kern="1200" baseline="0">
                <a:solidFill>
                  <a:srgbClr val="606060"/>
                </a:solidFill>
                <a:latin typeface="Lato" panose="020F0502020204030203" pitchFamily="34" charset="0"/>
                <a:ea typeface="+mn-ea"/>
                <a:cs typeface="+mn-cs"/>
              </a:defRPr>
            </a:lvl7pPr>
            <a:lvl8pPr marL="1609298" indent="-204888" algn="l" defTabSz="1072866" rtl="0" eaLnBrk="1" latinLnBrk="0" hangingPunct="1">
              <a:lnSpc>
                <a:spcPct val="100000"/>
              </a:lnSpc>
              <a:spcBef>
                <a:spcPts val="0"/>
              </a:spcBef>
              <a:buFont typeface="Homebase 12 Light" panose="020B0300000000000000" pitchFamily="34" charset="0"/>
              <a:buChar char="–"/>
              <a:defRPr sz="1200" kern="1200" baseline="0">
                <a:solidFill>
                  <a:srgbClr val="606060"/>
                </a:solidFill>
                <a:latin typeface="Lato" panose="020F0502020204030203" pitchFamily="34" charset="0"/>
                <a:ea typeface="+mn-ea"/>
                <a:cs typeface="+mn-cs"/>
              </a:defRPr>
            </a:lvl8pPr>
            <a:lvl9pPr marL="1743406" indent="-197437" algn="l" defTabSz="1072866" rtl="0" eaLnBrk="1" latinLnBrk="0" hangingPunct="1">
              <a:lnSpc>
                <a:spcPct val="100000"/>
              </a:lnSpc>
              <a:spcBef>
                <a:spcPts val="0"/>
              </a:spcBef>
              <a:buFont typeface="Arial" panose="020B0604020202020204" pitchFamily="34" charset="0"/>
              <a:buChar char="•"/>
              <a:defRPr sz="1200" kern="1200" baseline="0">
                <a:solidFill>
                  <a:srgbClr val="606060"/>
                </a:solidFill>
                <a:latin typeface="Lato" panose="020F0502020204030203" pitchFamily="34" charset="0"/>
                <a:ea typeface="+mn-ea"/>
                <a:cs typeface="+mn-cs"/>
              </a:defRPr>
            </a:lvl9pPr>
          </a:lstStyle>
          <a:p>
            <a:pPr marL="0" indent="0">
              <a:buNone/>
            </a:pPr>
            <a:endParaRPr lang="en-US" sz="1400" dirty="0"/>
          </a:p>
          <a:p>
            <a:pPr marL="173038" lvl="1" indent="0">
              <a:lnSpc>
                <a:spcPct val="150000"/>
              </a:lnSpc>
              <a:buNone/>
              <a:defRPr/>
            </a:pPr>
            <a:endParaRPr lang="en-US" sz="1400" dirty="0"/>
          </a:p>
          <a:p>
            <a:pPr marL="173038" lvl="1" indent="0">
              <a:lnSpc>
                <a:spcPct val="150000"/>
              </a:lnSpc>
              <a:buNone/>
              <a:defRPr/>
            </a:pPr>
            <a:endParaRPr lang="en-US" sz="1400" dirty="0"/>
          </a:p>
          <a:p>
            <a:pPr marL="173038" lvl="1" indent="0">
              <a:lnSpc>
                <a:spcPct val="150000"/>
              </a:lnSpc>
              <a:buNone/>
              <a:defRPr/>
            </a:pPr>
            <a:endParaRPr kumimoji="0" lang="en-US" sz="1400" b="0" i="0" u="none" strike="noStrike" kern="1200" cap="none" spc="0" normalizeH="0" baseline="0" noProof="0" dirty="0">
              <a:ln>
                <a:noFill/>
              </a:ln>
              <a:solidFill>
                <a:srgbClr val="606060"/>
              </a:solidFill>
              <a:effectLst/>
              <a:uLnTx/>
              <a:uFillTx/>
              <a:latin typeface="Lato" panose="020F0502020204030203" pitchFamily="34" charset="0"/>
              <a:ea typeface="+mn-ea"/>
              <a:cs typeface="Arial" pitchFamily="34" charset="0"/>
            </a:endParaRPr>
          </a:p>
          <a:p>
            <a:pPr marL="201162" marR="0" lvl="0" indent="-201162" algn="l" defTabSz="1072866"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x-none" sz="1600" b="0" i="0" u="none" strike="noStrike" kern="1200" cap="none" spc="0" normalizeH="0" baseline="0" noProof="0" dirty="0">
              <a:ln>
                <a:noFill/>
              </a:ln>
              <a:solidFill>
                <a:srgbClr val="606060"/>
              </a:solidFill>
              <a:effectLst/>
              <a:uLnTx/>
              <a:uFillTx/>
              <a:latin typeface="Lato" panose="020F0502020204030203" pitchFamily="34" charset="0"/>
              <a:ea typeface="+mn-ea"/>
              <a:cs typeface="Arial" pitchFamily="34" charset="0"/>
            </a:endParaRPr>
          </a:p>
        </p:txBody>
      </p:sp>
      <p:pic>
        <p:nvPicPr>
          <p:cNvPr id="3148" name="Picture 7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8631" y="2374265"/>
            <a:ext cx="4574995" cy="3558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5"/>
          <p:cNvPicPr>
            <a:picLocks noChangeAspect="1" noChangeArrowheads="1"/>
          </p:cNvPicPr>
          <p:nvPr/>
        </p:nvPicPr>
        <p:blipFill rotWithShape="1">
          <a:blip r:embed="rId9">
            <a:extLst>
              <a:ext uri="{28A0092B-C50C-407E-A947-70E740481C1C}">
                <a14:useLocalDpi xmlns:a14="http://schemas.microsoft.com/office/drawing/2010/main" val="0"/>
              </a:ext>
            </a:extLst>
          </a:blip>
          <a:srcRect l="9331" t="18293" r="15851" b="20060"/>
          <a:stretch/>
        </p:blipFill>
        <p:spPr bwMode="auto">
          <a:xfrm>
            <a:off x="3774829" y="5095770"/>
            <a:ext cx="1641805" cy="9930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202749" y="4319525"/>
            <a:ext cx="5649643" cy="1201749"/>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p>
          <a:p>
            <a:pPr algn="ctr"/>
            <a:endParaRPr lang="en-US" sz="3600" b="1" dirty="0"/>
          </a:p>
          <a:p>
            <a:pPr algn="ctr"/>
            <a:endParaRPr lang="en-US" sz="3600" b="1" dirty="0"/>
          </a:p>
          <a:p>
            <a:pPr algn="ctr"/>
            <a:r>
              <a:rPr lang="en-US" sz="3600" b="1" dirty="0"/>
              <a:t>Scale </a:t>
            </a:r>
          </a:p>
          <a:p>
            <a:pPr algn="ctr"/>
            <a:r>
              <a:rPr lang="en-US" sz="2400" dirty="0">
                <a:solidFill>
                  <a:schemeClr val="bg1"/>
                </a:solidFill>
              </a:rPr>
              <a:t>10,000 farmers</a:t>
            </a:r>
          </a:p>
          <a:p>
            <a:pPr algn="ctr"/>
            <a:r>
              <a:rPr lang="en-US" sz="2400" dirty="0">
                <a:solidFill>
                  <a:schemeClr val="bg1"/>
                </a:solidFill>
              </a:rPr>
              <a:t> </a:t>
            </a:r>
          </a:p>
          <a:p>
            <a:pPr algn="ctr"/>
            <a:endParaRPr lang="en-US" dirty="0"/>
          </a:p>
          <a:p>
            <a:pPr algn="ctr"/>
            <a:r>
              <a:rPr lang="en-US" sz="3600" b="1" dirty="0"/>
              <a:t> </a:t>
            </a:r>
            <a:endParaRPr lang="en-US" dirty="0">
              <a:solidFill>
                <a:schemeClr val="bg1"/>
              </a:solidFill>
            </a:endParaRPr>
          </a:p>
          <a:p>
            <a:pPr marL="285750" indent="-285750">
              <a:buFont typeface="Arial" panose="020B0604020202020204" pitchFamily="34" charset="0"/>
              <a:buChar char="•"/>
            </a:pPr>
            <a:r>
              <a:rPr lang="en-US" dirty="0">
                <a:solidFill>
                  <a:schemeClr val="bg1"/>
                </a:solidFill>
              </a:rPr>
              <a:t> </a:t>
            </a:r>
          </a:p>
          <a:p>
            <a:pPr algn="ctr"/>
            <a:endParaRPr lang="en-US" dirty="0"/>
          </a:p>
          <a:p>
            <a:pPr algn="ctr"/>
            <a:endParaRPr lang="en-US" dirty="0"/>
          </a:p>
        </p:txBody>
      </p:sp>
      <p:sp>
        <p:nvSpPr>
          <p:cNvPr id="19" name="Rectangle 18"/>
          <p:cNvSpPr/>
          <p:nvPr/>
        </p:nvSpPr>
        <p:spPr>
          <a:xfrm>
            <a:off x="6202749" y="2048186"/>
            <a:ext cx="5649643" cy="2105327"/>
          </a:xfrm>
          <a:prstGeom prst="rect">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r>
              <a:rPr lang="en-US" sz="3600" b="1" dirty="0"/>
              <a:t>Bundled Services:</a:t>
            </a:r>
            <a:endParaRPr lang="en-US" sz="3600" dirty="0">
              <a:solidFill>
                <a:schemeClr val="bg1"/>
              </a:solidFill>
            </a:endParaRPr>
          </a:p>
          <a:p>
            <a:pPr marL="285750" indent="-285750">
              <a:buFont typeface="Arial" panose="020B0604020202020204" pitchFamily="34" charset="0"/>
              <a:buChar char="•"/>
            </a:pPr>
            <a:r>
              <a:rPr lang="en-US" dirty="0">
                <a:solidFill>
                  <a:schemeClr val="bg1"/>
                </a:solidFill>
              </a:rPr>
              <a:t>Low end mobile phones, on any language, no internet required, any age,</a:t>
            </a:r>
          </a:p>
          <a:p>
            <a:pPr marL="285750" indent="-285750">
              <a:buFont typeface="Arial" panose="020B0604020202020204" pitchFamily="34" charset="0"/>
              <a:buChar char="•"/>
            </a:pPr>
            <a:r>
              <a:rPr lang="en-US" dirty="0">
                <a:solidFill>
                  <a:schemeClr val="bg1"/>
                </a:solidFill>
              </a:rPr>
              <a:t>Extension Services e.g Weather forecast, Agronomy</a:t>
            </a:r>
          </a:p>
          <a:p>
            <a:pPr marL="285750" indent="-285750">
              <a:buFont typeface="Arial" panose="020B0604020202020204" pitchFamily="34" charset="0"/>
              <a:buChar char="•"/>
            </a:pPr>
            <a:r>
              <a:rPr lang="en-US" dirty="0">
                <a:solidFill>
                  <a:schemeClr val="bg1"/>
                </a:solidFill>
              </a:rPr>
              <a:t>Market Access, Financial Services, and Logistics</a:t>
            </a:r>
          </a:p>
          <a:p>
            <a:pPr marL="285750" indent="-285750">
              <a:buFont typeface="Arial" panose="020B0604020202020204" pitchFamily="34" charset="0"/>
              <a:buChar char="•"/>
            </a:pPr>
            <a:endParaRPr lang="en-US" dirty="0">
              <a:solidFill>
                <a:schemeClr val="bg1"/>
              </a:solidFill>
            </a:endParaRPr>
          </a:p>
          <a:p>
            <a:pPr algn="ctr"/>
            <a:endParaRPr lang="en-US" dirty="0"/>
          </a:p>
        </p:txBody>
      </p:sp>
      <p:sp>
        <p:nvSpPr>
          <p:cNvPr id="8" name="Rounded Rectangle 7"/>
          <p:cNvSpPr/>
          <p:nvPr/>
        </p:nvSpPr>
        <p:spPr>
          <a:xfrm>
            <a:off x="436729" y="1013713"/>
            <a:ext cx="11415663" cy="777922"/>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dirty="0">
                <a:solidFill>
                  <a:schemeClr val="bg1"/>
                </a:solidFill>
              </a:rPr>
              <a:t>Market access within 48 hours </a:t>
            </a:r>
          </a:p>
        </p:txBody>
      </p:sp>
      <p:sp>
        <p:nvSpPr>
          <p:cNvPr id="13" name="Rectangle 12"/>
          <p:cNvSpPr/>
          <p:nvPr/>
        </p:nvSpPr>
        <p:spPr>
          <a:xfrm>
            <a:off x="6169322" y="5592283"/>
            <a:ext cx="5649643" cy="1149711"/>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p>
          <a:p>
            <a:pPr algn="ctr"/>
            <a:endParaRPr lang="en-US" sz="3600" b="1" dirty="0"/>
          </a:p>
          <a:p>
            <a:pPr algn="ctr"/>
            <a:endParaRPr lang="en-US" sz="3600" b="1" dirty="0"/>
          </a:p>
          <a:p>
            <a:pPr algn="ctr"/>
            <a:r>
              <a:rPr lang="en-US" sz="3600" b="1" dirty="0"/>
              <a:t> </a:t>
            </a:r>
            <a:endParaRPr lang="en-US" sz="2400" dirty="0">
              <a:solidFill>
                <a:schemeClr val="bg1"/>
              </a:solidFill>
            </a:endParaRPr>
          </a:p>
          <a:p>
            <a:pPr algn="ctr"/>
            <a:r>
              <a:rPr lang="en-US" sz="3600" b="1" dirty="0"/>
              <a:t>Impact</a:t>
            </a:r>
          </a:p>
          <a:p>
            <a:pPr algn="ctr"/>
            <a:r>
              <a:rPr lang="en-US" sz="2400" dirty="0">
                <a:solidFill>
                  <a:schemeClr val="bg1"/>
                </a:solidFill>
              </a:rPr>
              <a:t>60% Increase in Farmers’ income</a:t>
            </a:r>
          </a:p>
          <a:p>
            <a:pPr algn="ctr"/>
            <a:r>
              <a:rPr lang="en-US" sz="2400" dirty="0">
                <a:solidFill>
                  <a:schemeClr val="bg1"/>
                </a:solidFill>
              </a:rPr>
              <a:t> </a:t>
            </a:r>
          </a:p>
          <a:p>
            <a:pPr algn="ctr"/>
            <a:endParaRPr lang="en-US" dirty="0"/>
          </a:p>
          <a:p>
            <a:pPr algn="ctr"/>
            <a:r>
              <a:rPr lang="en-US" sz="3600" b="1" dirty="0"/>
              <a:t> </a:t>
            </a:r>
            <a:endParaRPr lang="en-US" dirty="0">
              <a:solidFill>
                <a:schemeClr val="bg1"/>
              </a:solidFill>
            </a:endParaRPr>
          </a:p>
          <a:p>
            <a:pPr marL="285750" indent="-285750">
              <a:buFont typeface="Arial" panose="020B0604020202020204" pitchFamily="34" charset="0"/>
              <a:buChar char="•"/>
            </a:pPr>
            <a:r>
              <a:rPr lang="en-US" dirty="0">
                <a:solidFill>
                  <a:schemeClr val="bg1"/>
                </a:solidFill>
              </a:rPr>
              <a:t> </a:t>
            </a:r>
          </a:p>
          <a:p>
            <a:pPr algn="ctr"/>
            <a:endParaRPr lang="en-US" dirty="0"/>
          </a:p>
          <a:p>
            <a:pPr algn="ctr"/>
            <a:endParaRPr lang="en-US" dirty="0"/>
          </a:p>
        </p:txBody>
      </p:sp>
    </p:spTree>
    <p:extLst>
      <p:ext uri="{BB962C8B-B14F-4D97-AF65-F5344CB8AC3E}">
        <p14:creationId xmlns:p14="http://schemas.microsoft.com/office/powerpoint/2010/main" val="14222897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FC9CF72-D251-034E-B222-BCF4A212BE4D}"/>
              </a:ext>
            </a:extLst>
          </p:cNvPr>
          <p:cNvPicPr/>
          <p:nvPr/>
        </p:nvPicPr>
        <p:blipFill rotWithShape="1">
          <a:blip r:embed="rId2" cstate="print">
            <a:extLst>
              <a:ext uri="{28A0092B-C50C-407E-A947-70E740481C1C}">
                <a14:useLocalDpi xmlns:a14="http://schemas.microsoft.com/office/drawing/2010/main"/>
              </a:ext>
            </a:extLst>
          </a:blip>
          <a:srcRect/>
          <a:stretch/>
        </p:blipFill>
        <p:spPr bwMode="auto">
          <a:xfrm>
            <a:off x="451554" y="1256067"/>
            <a:ext cx="9277562" cy="2167942"/>
          </a:xfrm>
          <a:prstGeom prst="rect">
            <a:avLst/>
          </a:prstGeom>
          <a:blipFill dpi="0" rotWithShape="1">
            <a:blip r:embed="rId3">
              <a:alphaModFix amt="95000"/>
            </a:blip>
            <a:srcRect/>
            <a:tile tx="0" ty="0" sx="100000" sy="100000" flip="none" algn="tl"/>
          </a:blipFill>
          <a:ln>
            <a:noFill/>
          </a:ln>
          <a:extLst>
            <a:ext uri="{53640926-AAD7-44d8-BBD7-CCE9431645EC}">
              <a14:shadowObscured xmlns:lc="http://schemas.openxmlformats.org/drawingml/2006/lockedCanvas" xmlns:a14="http://schemas.microsoft.com/office/drawing/2010/main" xmlns:w="http://schemas.openxmlformats.org/wordprocessingml/2006/main" xmlns:w10="urn:schemas-microsoft-com:office:word" xmlns:v="urn:schemas-microsoft-com:vml" xmlns:o="urn:schemas-microsoft-com:office:office" xmlns=""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v="urn:schemas-microsoft-com:mac:vml" xmlns:mc="http://schemas.openxmlformats.org/markup-compatibility/2006" xmlns:mo="http://schemas.microsoft.com/office/mac/office/2008/main" xmlns:wpc="http://schemas.microsoft.com/office/word/2010/wordprocessingCanvas"/>
            </a:ext>
          </a:extLst>
        </p:spPr>
      </p:pic>
      <p:sp>
        <p:nvSpPr>
          <p:cNvPr id="7" name="TextBox 6"/>
          <p:cNvSpPr txBox="1"/>
          <p:nvPr/>
        </p:nvSpPr>
        <p:spPr>
          <a:xfrm>
            <a:off x="379845" y="5293596"/>
            <a:ext cx="3578327" cy="461665"/>
          </a:xfrm>
          <a:prstGeom prst="rect">
            <a:avLst/>
          </a:prstGeom>
          <a:noFill/>
        </p:spPr>
        <p:txBody>
          <a:bodyPr wrap="square" rtlCol="0">
            <a:spAutoFit/>
          </a:bodyPr>
          <a:lstStyle/>
          <a:p>
            <a:pPr>
              <a:spcAft>
                <a:spcPts val="600"/>
              </a:spcAft>
            </a:pPr>
            <a:r>
              <a:rPr lang="en-US" sz="2400" b="1" dirty="0">
                <a:solidFill>
                  <a:srgbClr val="404040"/>
                </a:solidFill>
                <a:latin typeface="Helvetica Neue LT Std 75" panose="020B0604020202020204" pitchFamily="34" charset="77"/>
                <a:ea typeface="Gill Sans MT" charset="0"/>
                <a:cs typeface="Gill Sans MT" charset="0"/>
              </a:rPr>
              <a:t>we</a:t>
            </a:r>
            <a:r>
              <a:rPr lang="en-US" sz="2400" b="1" dirty="0">
                <a:solidFill>
                  <a:srgbClr val="C00000"/>
                </a:solidFill>
                <a:latin typeface="Helvetica Neue LT Std 75" panose="020B0604020202020204" pitchFamily="34" charset="77"/>
                <a:ea typeface="Gill Sans MT" charset="0"/>
                <a:cs typeface="Gill Sans MT" charset="0"/>
              </a:rPr>
              <a:t>Source </a:t>
            </a:r>
          </a:p>
        </p:txBody>
      </p:sp>
      <p:sp>
        <p:nvSpPr>
          <p:cNvPr id="8" name="TextBox 7"/>
          <p:cNvSpPr txBox="1"/>
          <p:nvPr/>
        </p:nvSpPr>
        <p:spPr>
          <a:xfrm>
            <a:off x="4076695" y="5382871"/>
            <a:ext cx="4064491" cy="461665"/>
          </a:xfrm>
          <a:prstGeom prst="rect">
            <a:avLst/>
          </a:prstGeom>
          <a:noFill/>
        </p:spPr>
        <p:txBody>
          <a:bodyPr wrap="square" rtlCol="0">
            <a:spAutoFit/>
          </a:bodyPr>
          <a:lstStyle/>
          <a:p>
            <a:r>
              <a:rPr lang="en-US" sz="2400" b="1" dirty="0">
                <a:solidFill>
                  <a:srgbClr val="3D505A"/>
                </a:solidFill>
                <a:latin typeface="Helvetica Neue LT Std 75" panose="020B0604020202020204" pitchFamily="34" charset="77"/>
                <a:ea typeface="Gill Sans MT" charset="0"/>
                <a:cs typeface="Gill Sans MT" charset="0"/>
              </a:rPr>
              <a:t>Village Agent Network</a:t>
            </a:r>
            <a:endParaRPr lang="en-US" sz="2400" dirty="0">
              <a:latin typeface="Helvetica Neue LT Std 55 Roman" panose="020B0604020202020204" pitchFamily="34" charset="77"/>
              <a:ea typeface="Gill Sans MT" charset="0"/>
              <a:cs typeface="Gill Sans MT" charset="0"/>
            </a:endParaRPr>
          </a:p>
        </p:txBody>
      </p:sp>
      <p:sp>
        <p:nvSpPr>
          <p:cNvPr id="9" name="TextBox 8"/>
          <p:cNvSpPr txBox="1"/>
          <p:nvPr/>
        </p:nvSpPr>
        <p:spPr>
          <a:xfrm>
            <a:off x="7638867" y="5352093"/>
            <a:ext cx="2882534" cy="461665"/>
          </a:xfrm>
          <a:prstGeom prst="rect">
            <a:avLst/>
          </a:prstGeom>
          <a:noFill/>
        </p:spPr>
        <p:txBody>
          <a:bodyPr wrap="square" rtlCol="0">
            <a:spAutoFit/>
          </a:bodyPr>
          <a:lstStyle/>
          <a:p>
            <a:r>
              <a:rPr lang="en-US" sz="2400" b="1" dirty="0">
                <a:solidFill>
                  <a:srgbClr val="3D505A"/>
                </a:solidFill>
                <a:latin typeface="Helvetica Neue LT Std 75" panose="020B0604020202020204" pitchFamily="34" charset="77"/>
                <a:ea typeface="Gill Sans MT" charset="0"/>
                <a:cs typeface="Gill Sans MT" charset="0"/>
              </a:rPr>
              <a:t>Trade Finance  </a:t>
            </a:r>
          </a:p>
        </p:txBody>
      </p:sp>
      <p:pic>
        <p:nvPicPr>
          <p:cNvPr id="10" name="Content Placeholder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00434" y="3347561"/>
            <a:ext cx="2200076" cy="1786677"/>
          </a:xfrm>
          <a:prstGeom prst="rect">
            <a:avLst/>
          </a:prstGeom>
        </p:spPr>
      </p:pic>
      <p:pic>
        <p:nvPicPr>
          <p:cNvPr id="11" name="Picture 10">
            <a:extLst>
              <a:ext uri="{FF2B5EF4-FFF2-40B4-BE49-F238E27FC236}">
                <a16:creationId xmlns:a16="http://schemas.microsoft.com/office/drawing/2014/main" id="{0C9B09A4-CC7B-E040-B9CC-B4D1D33DEE1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412203" y="3347561"/>
            <a:ext cx="1938488" cy="1994101"/>
          </a:xfrm>
          <a:prstGeom prst="rect">
            <a:avLst/>
          </a:prstGeom>
          <a:blipFill dpi="0" rotWithShape="1">
            <a:blip r:embed="rId3">
              <a:alphaModFix amt="15000"/>
            </a:blip>
            <a:srcRect/>
            <a:tile tx="0" ty="0" sx="100000" sy="100000" flip="none" algn="tl"/>
          </a:blipFill>
        </p:spPr>
      </p:pic>
      <p:grpSp>
        <p:nvGrpSpPr>
          <p:cNvPr id="12" name="Group 11">
            <a:extLst>
              <a:ext uri="{FF2B5EF4-FFF2-40B4-BE49-F238E27FC236}">
                <a16:creationId xmlns:a16="http://schemas.microsoft.com/office/drawing/2014/main" id="{7E1BB8F1-F8FF-3F48-8214-686527A08310}"/>
              </a:ext>
            </a:extLst>
          </p:cNvPr>
          <p:cNvGrpSpPr/>
          <p:nvPr/>
        </p:nvGrpSpPr>
        <p:grpSpPr>
          <a:xfrm>
            <a:off x="963065" y="3482523"/>
            <a:ext cx="2995107" cy="2003364"/>
            <a:chOff x="1059002" y="357419"/>
            <a:chExt cx="8970661" cy="6360511"/>
          </a:xfrm>
        </p:grpSpPr>
        <p:grpSp>
          <p:nvGrpSpPr>
            <p:cNvPr id="13" name="Group 12">
              <a:extLst>
                <a:ext uri="{FF2B5EF4-FFF2-40B4-BE49-F238E27FC236}">
                  <a16:creationId xmlns:a16="http://schemas.microsoft.com/office/drawing/2014/main" id="{E67971C7-B88C-FE47-A227-6D7F92B53D63}"/>
                </a:ext>
              </a:extLst>
            </p:cNvPr>
            <p:cNvGrpSpPr/>
            <p:nvPr/>
          </p:nvGrpSpPr>
          <p:grpSpPr>
            <a:xfrm>
              <a:off x="1059002" y="357419"/>
              <a:ext cx="6660434" cy="5388962"/>
              <a:chOff x="1059002" y="357419"/>
              <a:chExt cx="6660434" cy="5388962"/>
            </a:xfrm>
          </p:grpSpPr>
          <p:pic>
            <p:nvPicPr>
              <p:cNvPr id="22" name="Picture 21">
                <a:extLst>
                  <a:ext uri="{FF2B5EF4-FFF2-40B4-BE49-F238E27FC236}">
                    <a16:creationId xmlns:a16="http://schemas.microsoft.com/office/drawing/2014/main" id="{B9132586-31CD-C844-B0D9-AB0F44DADC06}"/>
                  </a:ext>
                </a:extLst>
              </p:cNvPr>
              <p:cNvPicPr>
                <a:picLocks noChangeAspect="1"/>
              </p:cNvPicPr>
              <p:nvPr/>
            </p:nvPicPr>
            <p:blipFill>
              <a:blip r:embed="rId6"/>
              <a:stretch>
                <a:fillRect/>
              </a:stretch>
            </p:blipFill>
            <p:spPr>
              <a:xfrm>
                <a:off x="1059002" y="357419"/>
                <a:ext cx="6660434" cy="5388962"/>
              </a:xfrm>
              <a:prstGeom prst="rect">
                <a:avLst/>
              </a:prstGeom>
            </p:spPr>
          </p:pic>
          <p:pic>
            <p:nvPicPr>
              <p:cNvPr id="23" name="Picture 22" descr="A screenshot of a social media post&#10;&#10;Description automatically generated">
                <a:extLst>
                  <a:ext uri="{FF2B5EF4-FFF2-40B4-BE49-F238E27FC236}">
                    <a16:creationId xmlns:a16="http://schemas.microsoft.com/office/drawing/2014/main" id="{824877AF-4319-D248-AB8F-77D2DE77F9DC}"/>
                  </a:ext>
                </a:extLst>
              </p:cNvPr>
              <p:cNvPicPr>
                <a:picLocks noChangeAspect="1"/>
              </p:cNvPicPr>
              <p:nvPr/>
            </p:nvPicPr>
            <p:blipFill>
              <a:blip r:embed="rId7"/>
              <a:stretch>
                <a:fillRect/>
              </a:stretch>
            </p:blipFill>
            <p:spPr>
              <a:xfrm>
                <a:off x="1308409" y="604334"/>
                <a:ext cx="6162908" cy="3402671"/>
              </a:xfrm>
              <a:prstGeom prst="rect">
                <a:avLst/>
              </a:prstGeom>
            </p:spPr>
          </p:pic>
        </p:grpSp>
        <p:grpSp>
          <p:nvGrpSpPr>
            <p:cNvPr id="14" name="Group 13">
              <a:extLst>
                <a:ext uri="{FF2B5EF4-FFF2-40B4-BE49-F238E27FC236}">
                  <a16:creationId xmlns:a16="http://schemas.microsoft.com/office/drawing/2014/main" id="{1D2D3A4E-F056-644E-8A83-A079C61B1676}"/>
                </a:ext>
              </a:extLst>
            </p:cNvPr>
            <p:cNvGrpSpPr/>
            <p:nvPr/>
          </p:nvGrpSpPr>
          <p:grpSpPr>
            <a:xfrm>
              <a:off x="3683351" y="3002028"/>
              <a:ext cx="6346312" cy="3715902"/>
              <a:chOff x="5452512" y="3205238"/>
              <a:chExt cx="8754226" cy="4683645"/>
            </a:xfrm>
          </p:grpSpPr>
          <p:pic>
            <p:nvPicPr>
              <p:cNvPr id="15" name="Picture 14">
                <a:extLst>
                  <a:ext uri="{FF2B5EF4-FFF2-40B4-BE49-F238E27FC236}">
                    <a16:creationId xmlns:a16="http://schemas.microsoft.com/office/drawing/2014/main" id="{897055DA-4944-1941-8E72-9E0D33334E75}"/>
                  </a:ext>
                </a:extLst>
              </p:cNvPr>
              <p:cNvPicPr/>
              <p:nvPr/>
            </p:nvPicPr>
            <p:blipFill rotWithShape="1">
              <a:blip r:embed="rId8">
                <a:extLst>
                  <a:ext uri="{28A0092B-C50C-407E-A947-70E740481C1C}">
                    <a14:useLocalDpi xmlns:a14="http://schemas.microsoft.com/office/drawing/2010/main"/>
                  </a:ext>
                </a:extLst>
              </a:blip>
              <a:srcRect/>
              <a:stretch/>
            </p:blipFill>
            <p:spPr>
              <a:xfrm>
                <a:off x="8516295" y="3205238"/>
                <a:ext cx="2516553" cy="4271397"/>
              </a:xfrm>
              <a:prstGeom prst="rect">
                <a:avLst/>
              </a:prstGeom>
            </p:spPr>
          </p:pic>
          <p:grpSp>
            <p:nvGrpSpPr>
              <p:cNvPr id="16" name="Group 15">
                <a:extLst>
                  <a:ext uri="{FF2B5EF4-FFF2-40B4-BE49-F238E27FC236}">
                    <a16:creationId xmlns:a16="http://schemas.microsoft.com/office/drawing/2014/main" id="{7E2FCB74-E67C-9249-BA7D-66FD4314CF33}"/>
                  </a:ext>
                </a:extLst>
              </p:cNvPr>
              <p:cNvGrpSpPr/>
              <p:nvPr/>
            </p:nvGrpSpPr>
            <p:grpSpPr>
              <a:xfrm>
                <a:off x="9748565" y="3782299"/>
                <a:ext cx="4458173" cy="4022998"/>
                <a:chOff x="10043210" y="3760513"/>
                <a:chExt cx="4921200" cy="4406787"/>
              </a:xfrm>
            </p:grpSpPr>
            <p:pic>
              <p:nvPicPr>
                <p:cNvPr id="20" name="Picture 19">
                  <a:extLst>
                    <a:ext uri="{FF2B5EF4-FFF2-40B4-BE49-F238E27FC236}">
                      <a16:creationId xmlns:a16="http://schemas.microsoft.com/office/drawing/2014/main" id="{B1F9A20C-4283-4E42-9131-79244E605D91}"/>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043210" y="3760513"/>
                  <a:ext cx="4921200" cy="4406787"/>
                </a:xfrm>
                <a:prstGeom prst="rect">
                  <a:avLst/>
                </a:prstGeom>
              </p:spPr>
            </p:pic>
            <p:pic>
              <p:nvPicPr>
                <p:cNvPr id="21" name="Picture 20">
                  <a:extLst>
                    <a:ext uri="{FF2B5EF4-FFF2-40B4-BE49-F238E27FC236}">
                      <a16:creationId xmlns:a16="http://schemas.microsoft.com/office/drawing/2014/main" id="{092347C4-A0BA-B945-9D65-BA431EA35055}"/>
                    </a:ext>
                  </a:extLst>
                </p:cNvPr>
                <p:cNvPicPr>
                  <a:picLocks/>
                </p:cNvPicPr>
                <p:nvPr/>
              </p:nvPicPr>
              <p:blipFill rotWithShape="1">
                <a:blip r:embed="rId10">
                  <a:extLst>
                    <a:ext uri="{28A0092B-C50C-407E-A947-70E740481C1C}">
                      <a14:useLocalDpi xmlns:a14="http://schemas.microsoft.com/office/drawing/2010/main"/>
                    </a:ext>
                  </a:extLst>
                </a:blip>
                <a:srcRect/>
                <a:stretch/>
              </p:blipFill>
              <p:spPr>
                <a:xfrm>
                  <a:off x="11538929" y="4515949"/>
                  <a:ext cx="1965601" cy="3152768"/>
                </a:xfrm>
                <a:prstGeom prst="rect">
                  <a:avLst/>
                </a:prstGeom>
              </p:spPr>
            </p:pic>
          </p:grpSp>
          <p:grpSp>
            <p:nvGrpSpPr>
              <p:cNvPr id="17" name="Group 16">
                <a:extLst>
                  <a:ext uri="{FF2B5EF4-FFF2-40B4-BE49-F238E27FC236}">
                    <a16:creationId xmlns:a16="http://schemas.microsoft.com/office/drawing/2014/main" id="{2BDAB3DF-1648-6549-AE18-FDD2AFED5ABE}"/>
                  </a:ext>
                </a:extLst>
              </p:cNvPr>
              <p:cNvGrpSpPr/>
              <p:nvPr/>
            </p:nvGrpSpPr>
            <p:grpSpPr>
              <a:xfrm>
                <a:off x="5452512" y="3617487"/>
                <a:ext cx="4401577" cy="4271396"/>
                <a:chOff x="3174826" y="1725959"/>
                <a:chExt cx="4921200" cy="4694617"/>
              </a:xfrm>
            </p:grpSpPr>
            <p:pic>
              <p:nvPicPr>
                <p:cNvPr id="18" name="Picture 17">
                  <a:extLst>
                    <a:ext uri="{FF2B5EF4-FFF2-40B4-BE49-F238E27FC236}">
                      <a16:creationId xmlns:a16="http://schemas.microsoft.com/office/drawing/2014/main" id="{9AF90DD2-B4F4-A442-B1F2-141A72EDCDC8}"/>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174826" y="1725959"/>
                  <a:ext cx="4921200" cy="4694617"/>
                </a:xfrm>
                <a:prstGeom prst="rect">
                  <a:avLst/>
                </a:prstGeom>
              </p:spPr>
            </p:pic>
            <p:pic>
              <p:nvPicPr>
                <p:cNvPr id="19" name="Picture 18">
                  <a:extLst>
                    <a:ext uri="{FF2B5EF4-FFF2-40B4-BE49-F238E27FC236}">
                      <a16:creationId xmlns:a16="http://schemas.microsoft.com/office/drawing/2014/main" id="{90F108F1-B924-0D4E-8BFC-DDEAAC07C371}"/>
                    </a:ext>
                  </a:extLst>
                </p:cNvPr>
                <p:cNvPicPr/>
                <p:nvPr/>
              </p:nvPicPr>
              <p:blipFill rotWithShape="1">
                <a:blip r:embed="rId11">
                  <a:extLst>
                    <a:ext uri="{28A0092B-C50C-407E-A947-70E740481C1C}">
                      <a14:useLocalDpi xmlns:a14="http://schemas.microsoft.com/office/drawing/2010/main"/>
                    </a:ext>
                  </a:extLst>
                </a:blip>
                <a:srcRect/>
                <a:stretch/>
              </p:blipFill>
              <p:spPr bwMode="auto">
                <a:xfrm>
                  <a:off x="4694528" y="2446683"/>
                  <a:ext cx="1965600" cy="3358694"/>
                </a:xfrm>
                <a:prstGeom prst="rect">
                  <a:avLst/>
                </a:prstGeom>
                <a:ln>
                  <a:noFill/>
                </a:ln>
                <a:extLst>
                  <a:ext uri="{53640926-AAD7-44D8-BBD7-CCE9431645EC}">
                    <a14:shadowObscured xmlns:a14="http://schemas.microsoft.com/office/drawing/2010/main"/>
                  </a:ext>
                </a:extLst>
              </p:spPr>
            </p:pic>
          </p:grpSp>
        </p:grpSp>
      </p:grpSp>
      <p:sp>
        <p:nvSpPr>
          <p:cNvPr id="24" name="Title 1">
            <a:extLst>
              <a:ext uri="{FF2B5EF4-FFF2-40B4-BE49-F238E27FC236}">
                <a16:creationId xmlns:a16="http://schemas.microsoft.com/office/drawing/2014/main" id="{31D4D0CA-21FB-42BD-B41B-4D8761957437}"/>
              </a:ext>
            </a:extLst>
          </p:cNvPr>
          <p:cNvSpPr>
            <a:spLocks noGrp="1"/>
          </p:cNvSpPr>
          <p:nvPr>
            <p:ph type="title"/>
          </p:nvPr>
        </p:nvSpPr>
        <p:spPr>
          <a:xfrm>
            <a:off x="353587" y="372413"/>
            <a:ext cx="2785397" cy="812530"/>
          </a:xfrm>
        </p:spPr>
        <p:txBody>
          <a:bodyPr>
            <a:normAutofit/>
          </a:bodyPr>
          <a:lstStyle/>
          <a:p>
            <a:pPr defTabSz="914155"/>
            <a:r>
              <a:rPr lang="en-US" sz="3200" b="1" dirty="0" err="1">
                <a:latin typeface="Calibri" panose="020F0502020204030204" pitchFamily="34" charset="0"/>
                <a:ea typeface="+mn-ea"/>
                <a:cs typeface="Calibri" panose="020F0502020204030204" pitchFamily="34" charset="0"/>
              </a:rPr>
              <a:t>TruTrue</a:t>
            </a:r>
            <a:r>
              <a:rPr lang="en-US" sz="3200" b="1" dirty="0">
                <a:latin typeface="Calibri" panose="020F0502020204030204" pitchFamily="34" charset="0"/>
                <a:ea typeface="+mn-ea"/>
                <a:cs typeface="Calibri" panose="020F0502020204030204" pitchFamily="34" charset="0"/>
              </a:rPr>
              <a:t> Africa </a:t>
            </a:r>
          </a:p>
        </p:txBody>
      </p:sp>
      <p:cxnSp>
        <p:nvCxnSpPr>
          <p:cNvPr id="3" name="Straight Connector 2"/>
          <p:cNvCxnSpPr/>
          <p:nvPr/>
        </p:nvCxnSpPr>
        <p:spPr>
          <a:xfrm flipH="1">
            <a:off x="9821576" y="372413"/>
            <a:ext cx="18957" cy="631051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0311418" y="1007522"/>
            <a:ext cx="1436483" cy="769441"/>
          </a:xfrm>
          <a:prstGeom prst="rect">
            <a:avLst/>
          </a:prstGeom>
          <a:noFill/>
        </p:spPr>
        <p:txBody>
          <a:bodyPr wrap="none" rtlCol="0">
            <a:spAutoFit/>
          </a:bodyPr>
          <a:lstStyle/>
          <a:p>
            <a:r>
              <a:rPr lang="en-US" sz="4400" b="1" dirty="0"/>
              <a:t>Scale</a:t>
            </a:r>
            <a:r>
              <a:rPr lang="en-US" dirty="0"/>
              <a:t> </a:t>
            </a:r>
          </a:p>
        </p:txBody>
      </p:sp>
      <p:sp>
        <p:nvSpPr>
          <p:cNvPr id="25" name="TextBox 24"/>
          <p:cNvSpPr txBox="1"/>
          <p:nvPr/>
        </p:nvSpPr>
        <p:spPr>
          <a:xfrm>
            <a:off x="10127317" y="3337773"/>
            <a:ext cx="1859805" cy="769441"/>
          </a:xfrm>
          <a:prstGeom prst="rect">
            <a:avLst/>
          </a:prstGeom>
          <a:noFill/>
        </p:spPr>
        <p:txBody>
          <a:bodyPr wrap="none" rtlCol="0">
            <a:spAutoFit/>
          </a:bodyPr>
          <a:lstStyle/>
          <a:p>
            <a:r>
              <a:rPr lang="en-US" sz="4400" b="1" dirty="0"/>
              <a:t>Impact</a:t>
            </a:r>
            <a:r>
              <a:rPr lang="en-US" dirty="0"/>
              <a:t> </a:t>
            </a:r>
          </a:p>
        </p:txBody>
      </p:sp>
      <p:sp>
        <p:nvSpPr>
          <p:cNvPr id="26" name="TextBox 25"/>
          <p:cNvSpPr txBox="1"/>
          <p:nvPr/>
        </p:nvSpPr>
        <p:spPr>
          <a:xfrm>
            <a:off x="9932993" y="1688325"/>
            <a:ext cx="2508507" cy="523220"/>
          </a:xfrm>
          <a:prstGeom prst="rect">
            <a:avLst/>
          </a:prstGeom>
          <a:noFill/>
        </p:spPr>
        <p:txBody>
          <a:bodyPr wrap="none" rtlCol="0">
            <a:spAutoFit/>
          </a:bodyPr>
          <a:lstStyle/>
          <a:p>
            <a:r>
              <a:rPr lang="en-US" sz="2800" b="1" dirty="0">
                <a:solidFill>
                  <a:srgbClr val="C00000"/>
                </a:solidFill>
              </a:rPr>
              <a:t>10,000 farmers </a:t>
            </a:r>
          </a:p>
        </p:txBody>
      </p:sp>
      <p:sp>
        <p:nvSpPr>
          <p:cNvPr id="27" name="TextBox 26"/>
          <p:cNvSpPr txBox="1"/>
          <p:nvPr/>
        </p:nvSpPr>
        <p:spPr>
          <a:xfrm>
            <a:off x="9954541" y="4122104"/>
            <a:ext cx="2103461" cy="954107"/>
          </a:xfrm>
          <a:prstGeom prst="rect">
            <a:avLst/>
          </a:prstGeom>
          <a:noFill/>
        </p:spPr>
        <p:txBody>
          <a:bodyPr wrap="none" rtlCol="0">
            <a:spAutoFit/>
          </a:bodyPr>
          <a:lstStyle/>
          <a:p>
            <a:pPr algn="ctr"/>
            <a:r>
              <a:rPr lang="en-US" sz="2800" b="1" dirty="0">
                <a:solidFill>
                  <a:srgbClr val="C00000"/>
                </a:solidFill>
              </a:rPr>
              <a:t>Turnover </a:t>
            </a:r>
          </a:p>
          <a:p>
            <a:pPr algn="ctr"/>
            <a:r>
              <a:rPr lang="en-US" sz="2800" b="1" dirty="0">
                <a:solidFill>
                  <a:srgbClr val="C00000"/>
                </a:solidFill>
              </a:rPr>
              <a:t>$1.5 million  </a:t>
            </a:r>
          </a:p>
        </p:txBody>
      </p:sp>
    </p:spTree>
    <p:extLst>
      <p:ext uri="{BB962C8B-B14F-4D97-AF65-F5344CB8AC3E}">
        <p14:creationId xmlns:p14="http://schemas.microsoft.com/office/powerpoint/2010/main" val="36165085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666" y="337830"/>
            <a:ext cx="10515600" cy="1325563"/>
          </a:xfrm>
        </p:spPr>
        <p:txBody>
          <a:bodyPr>
            <a:noAutofit/>
          </a:bodyPr>
          <a:lstStyle/>
          <a:p>
            <a:r>
              <a:rPr lang="en-US" sz="3200" b="1" dirty="0">
                <a:solidFill>
                  <a:srgbClr val="002060"/>
                </a:solidFill>
                <a:effectLst>
                  <a:outerShdw blurRad="38100" dist="38100" dir="2700000" algn="tl">
                    <a:srgbClr val="000000">
                      <a:alpha val="43137"/>
                    </a:srgbClr>
                  </a:outerShdw>
                </a:effectLst>
              </a:rPr>
              <a:t>Mei </a:t>
            </a:r>
            <a:r>
              <a:rPr lang="en-US" sz="3200" b="1" dirty="0" err="1">
                <a:solidFill>
                  <a:srgbClr val="002060"/>
                </a:solidFill>
                <a:effectLst>
                  <a:outerShdw blurRad="38100" dist="38100" dir="2700000" algn="tl">
                    <a:srgbClr val="000000">
                      <a:alpha val="43137"/>
                    </a:srgbClr>
                  </a:outerShdw>
                </a:effectLst>
              </a:rPr>
              <a:t>Cai</a:t>
            </a:r>
            <a:r>
              <a:rPr lang="en-US" sz="3200" b="1" dirty="0">
                <a:solidFill>
                  <a:srgbClr val="002060"/>
                </a:solidFill>
                <a:effectLst>
                  <a:outerShdw blurRad="38100" dist="38100" dir="2700000" algn="tl">
                    <a:srgbClr val="000000">
                      <a:alpha val="43137"/>
                    </a:srgbClr>
                  </a:outerShdw>
                </a:effectLst>
              </a:rPr>
              <a:t>: online platform that connects farmers to small and medium-sized restaurants (China)</a:t>
            </a:r>
            <a:br>
              <a:rPr lang="en-US" sz="3200" b="1" dirty="0">
                <a:solidFill>
                  <a:srgbClr val="002060"/>
                </a:solidFill>
                <a:effectLst>
                  <a:outerShdw blurRad="38100" dist="38100" dir="2700000" algn="tl">
                    <a:srgbClr val="000000">
                      <a:alpha val="43137"/>
                    </a:srgbClr>
                  </a:outerShdw>
                </a:effectLst>
              </a:rPr>
            </a:br>
            <a:endParaRPr lang="en-US" sz="3200" b="1" dirty="0">
              <a:solidFill>
                <a:srgbClr val="002060"/>
              </a:solidFill>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3"/>
          <a:stretch>
            <a:fillRect/>
          </a:stretch>
        </p:blipFill>
        <p:spPr>
          <a:xfrm>
            <a:off x="742666" y="1245248"/>
            <a:ext cx="7063453" cy="3531727"/>
          </a:xfrm>
          <a:prstGeom prst="rect">
            <a:avLst/>
          </a:prstGeom>
        </p:spPr>
      </p:pic>
      <p:pic>
        <p:nvPicPr>
          <p:cNvPr id="5" name="Picture 4"/>
          <p:cNvPicPr>
            <a:picLocks noChangeAspect="1"/>
          </p:cNvPicPr>
          <p:nvPr/>
        </p:nvPicPr>
        <p:blipFill>
          <a:blip r:embed="rId4"/>
          <a:stretch>
            <a:fillRect/>
          </a:stretch>
        </p:blipFill>
        <p:spPr>
          <a:xfrm>
            <a:off x="7806119" y="1245248"/>
            <a:ext cx="3998689" cy="3553619"/>
          </a:xfrm>
          <a:prstGeom prst="rect">
            <a:avLst/>
          </a:prstGeom>
        </p:spPr>
      </p:pic>
      <p:sp>
        <p:nvSpPr>
          <p:cNvPr id="6" name="Rectangle 5"/>
          <p:cNvSpPr/>
          <p:nvPr/>
        </p:nvSpPr>
        <p:spPr>
          <a:xfrm>
            <a:off x="742666" y="4408226"/>
            <a:ext cx="11062142" cy="2449774"/>
          </a:xfrm>
          <a:prstGeom prst="rect">
            <a:avLst/>
          </a:pr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a:p>
            <a:r>
              <a:rPr lang="en-US" sz="2800" dirty="0"/>
              <a:t>Scale: </a:t>
            </a:r>
          </a:p>
          <a:p>
            <a:r>
              <a:rPr lang="en-US" sz="2800" dirty="0"/>
              <a:t>Served close to a 100 cities and revenue had surpassed $1.5 billion  </a:t>
            </a:r>
            <a:endParaRPr lang="en-US" sz="2400" dirty="0"/>
          </a:p>
          <a:p>
            <a:endParaRPr lang="en-US" sz="2400" dirty="0"/>
          </a:p>
          <a:p>
            <a:r>
              <a:rPr lang="en-US" sz="2400" dirty="0"/>
              <a:t>Impact: </a:t>
            </a:r>
          </a:p>
          <a:p>
            <a:r>
              <a:rPr lang="en-US" sz="2400" dirty="0"/>
              <a:t>High-quality farm produce at </a:t>
            </a:r>
            <a:r>
              <a:rPr lang="en-US" sz="2400" b="1" dirty="0">
                <a:solidFill>
                  <a:schemeClr val="accent2"/>
                </a:solidFill>
              </a:rPr>
              <a:t>discounts of up to 36 percent </a:t>
            </a:r>
            <a:r>
              <a:rPr lang="en-US" sz="2400" dirty="0"/>
              <a:t>with just a single click. </a:t>
            </a:r>
          </a:p>
          <a:p>
            <a:r>
              <a:rPr lang="en-US" sz="2400" dirty="0"/>
              <a:t>Orders are delivered </a:t>
            </a:r>
            <a:r>
              <a:rPr lang="en-US" sz="2400" b="1" dirty="0">
                <a:solidFill>
                  <a:schemeClr val="accent2"/>
                </a:solidFill>
              </a:rPr>
              <a:t>within two hours</a:t>
            </a:r>
            <a:r>
              <a:rPr lang="en-US" sz="2800" dirty="0"/>
              <a:t>.</a:t>
            </a:r>
          </a:p>
          <a:p>
            <a:r>
              <a:rPr lang="en-US" sz="2800" dirty="0"/>
              <a:t> </a:t>
            </a:r>
          </a:p>
        </p:txBody>
      </p:sp>
    </p:spTree>
    <p:extLst>
      <p:ext uri="{BB962C8B-B14F-4D97-AF65-F5344CB8AC3E}">
        <p14:creationId xmlns:p14="http://schemas.microsoft.com/office/powerpoint/2010/main" val="36901014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97311" y="2180189"/>
            <a:ext cx="11858127" cy="3397963"/>
          </a:xfrm>
          <a:prstGeom prst="rect">
            <a:avLst/>
          </a:prstGeom>
        </p:spPr>
      </p:pic>
      <p:sp>
        <p:nvSpPr>
          <p:cNvPr id="6" name="Title 1"/>
          <p:cNvSpPr txBox="1">
            <a:spLocks/>
          </p:cNvSpPr>
          <p:nvPr/>
        </p:nvSpPr>
        <p:spPr>
          <a:xfrm>
            <a:off x="566670" y="260375"/>
            <a:ext cx="11625330" cy="9906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400" b="1" dirty="0" err="1">
                <a:solidFill>
                  <a:srgbClr val="002060"/>
                </a:solidFill>
                <a:effectLst>
                  <a:outerShdw blurRad="38100" dist="38100" dir="2700000" algn="tl">
                    <a:srgbClr val="000000">
                      <a:alpha val="43137"/>
                    </a:srgbClr>
                  </a:outerShdw>
                </a:effectLst>
              </a:rPr>
              <a:t>Twiga</a:t>
            </a:r>
            <a:r>
              <a:rPr lang="en-US" sz="3400" b="1" dirty="0">
                <a:solidFill>
                  <a:srgbClr val="002060"/>
                </a:solidFill>
                <a:effectLst>
                  <a:outerShdw blurRad="38100" dist="38100" dir="2700000" algn="tl">
                    <a:srgbClr val="000000">
                      <a:alpha val="43137"/>
                    </a:srgbClr>
                  </a:outerShdw>
                </a:effectLst>
              </a:rPr>
              <a:t> Food: links farmers and vendors to fair, trusted, modern markets (Kenya) </a:t>
            </a:r>
          </a:p>
        </p:txBody>
      </p:sp>
      <p:sp>
        <p:nvSpPr>
          <p:cNvPr id="10" name="Rectangle 9"/>
          <p:cNvSpPr/>
          <p:nvPr/>
        </p:nvSpPr>
        <p:spPr>
          <a:xfrm>
            <a:off x="566670" y="3857096"/>
            <a:ext cx="9324305" cy="400110"/>
          </a:xfrm>
          <a:prstGeom prst="rect">
            <a:avLst/>
          </a:prstGeom>
        </p:spPr>
        <p:txBody>
          <a:bodyPr wrap="square">
            <a:spAutoFit/>
          </a:bodyPr>
          <a:lstStyle/>
          <a:p>
            <a:r>
              <a:rPr lang="en-US" sz="2000" b="1" dirty="0"/>
              <a:t> </a:t>
            </a:r>
            <a:endParaRPr lang="en-US" dirty="0"/>
          </a:p>
        </p:txBody>
      </p:sp>
      <p:sp>
        <p:nvSpPr>
          <p:cNvPr id="11" name="Rectangle 10"/>
          <p:cNvSpPr/>
          <p:nvPr/>
        </p:nvSpPr>
        <p:spPr>
          <a:xfrm>
            <a:off x="97312" y="5432855"/>
            <a:ext cx="11625330" cy="1201749"/>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p>
          <a:p>
            <a:pPr algn="ctr"/>
            <a:endParaRPr lang="en-US" sz="3600" b="1" dirty="0"/>
          </a:p>
          <a:p>
            <a:pPr algn="ctr"/>
            <a:endParaRPr lang="en-US" sz="3600" b="1" dirty="0"/>
          </a:p>
          <a:p>
            <a:pPr algn="ctr"/>
            <a:r>
              <a:rPr lang="en-US" sz="3600" b="1" dirty="0"/>
              <a:t>  </a:t>
            </a:r>
          </a:p>
          <a:p>
            <a:r>
              <a:rPr lang="en-US" sz="2400" b="1" dirty="0"/>
              <a:t>Impact: </a:t>
            </a:r>
          </a:p>
          <a:p>
            <a:r>
              <a:rPr lang="en-US" sz="2400" dirty="0"/>
              <a:t>Purchases from farmers at roughly </a:t>
            </a:r>
            <a:r>
              <a:rPr lang="en-US" sz="2400" b="1" dirty="0">
                <a:solidFill>
                  <a:schemeClr val="accent2"/>
                </a:solidFill>
              </a:rPr>
              <a:t>10 percent higher </a:t>
            </a:r>
            <a:r>
              <a:rPr lang="en-US" sz="2400" dirty="0"/>
              <a:t>compared to traditional middlemen</a:t>
            </a:r>
          </a:p>
          <a:p>
            <a:pPr algn="ctr"/>
            <a:r>
              <a:rPr lang="en-US" sz="2400" dirty="0">
                <a:solidFill>
                  <a:schemeClr val="bg1"/>
                </a:solidFill>
              </a:rPr>
              <a:t> </a:t>
            </a:r>
          </a:p>
          <a:p>
            <a:pPr algn="ctr"/>
            <a:endParaRPr lang="en-US" dirty="0"/>
          </a:p>
          <a:p>
            <a:pPr algn="ctr"/>
            <a:r>
              <a:rPr lang="en-US" sz="3600" b="1" dirty="0"/>
              <a:t> </a:t>
            </a:r>
            <a:endParaRPr lang="en-US" dirty="0">
              <a:solidFill>
                <a:schemeClr val="bg1"/>
              </a:solidFill>
            </a:endParaRPr>
          </a:p>
          <a:p>
            <a:pPr marL="285750" indent="-285750">
              <a:buFont typeface="Arial" panose="020B0604020202020204" pitchFamily="34" charset="0"/>
              <a:buChar char="•"/>
            </a:pPr>
            <a:r>
              <a:rPr lang="en-US" dirty="0">
                <a:solidFill>
                  <a:schemeClr val="bg1"/>
                </a:solidFill>
              </a:rPr>
              <a:t> </a:t>
            </a:r>
          </a:p>
          <a:p>
            <a:pPr algn="ctr"/>
            <a:endParaRPr lang="en-US" dirty="0"/>
          </a:p>
          <a:p>
            <a:pPr algn="ctr"/>
            <a:endParaRPr lang="en-US" dirty="0"/>
          </a:p>
        </p:txBody>
      </p:sp>
      <p:sp>
        <p:nvSpPr>
          <p:cNvPr id="12" name="Rectangle 11"/>
          <p:cNvSpPr/>
          <p:nvPr/>
        </p:nvSpPr>
        <p:spPr>
          <a:xfrm>
            <a:off x="241797" y="1469091"/>
            <a:ext cx="11569153" cy="868629"/>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p>
          <a:p>
            <a:pPr algn="ctr"/>
            <a:endParaRPr lang="en-US" sz="3600" b="1" dirty="0"/>
          </a:p>
          <a:p>
            <a:pPr algn="ctr"/>
            <a:endParaRPr lang="en-US" sz="3600" b="1" dirty="0"/>
          </a:p>
          <a:p>
            <a:r>
              <a:rPr lang="en-US" sz="2400" dirty="0"/>
              <a:t>A digital platform to improve the supply chain from farmers to markets.  </a:t>
            </a:r>
          </a:p>
          <a:p>
            <a:r>
              <a:rPr lang="en-US" sz="2400" dirty="0"/>
              <a:t>Payments using M-</a:t>
            </a:r>
            <a:r>
              <a:rPr lang="en-US" sz="2400" dirty="0" err="1"/>
              <a:t>Pesa</a:t>
            </a:r>
            <a:r>
              <a:rPr lang="en-US" sz="2400" dirty="0"/>
              <a:t> mobile money for payment </a:t>
            </a:r>
          </a:p>
          <a:p>
            <a:pPr algn="ctr"/>
            <a:endParaRPr lang="en-US" dirty="0"/>
          </a:p>
          <a:p>
            <a:pPr algn="ctr"/>
            <a:r>
              <a:rPr lang="en-US" sz="3600" b="1" dirty="0"/>
              <a:t> </a:t>
            </a:r>
            <a:endParaRPr lang="en-US" dirty="0">
              <a:solidFill>
                <a:schemeClr val="bg1"/>
              </a:solidFill>
            </a:endParaRPr>
          </a:p>
          <a:p>
            <a:pPr marL="285750" indent="-285750">
              <a:buFont typeface="Arial" panose="020B0604020202020204" pitchFamily="34" charset="0"/>
              <a:buChar char="•"/>
            </a:pPr>
            <a:r>
              <a:rPr lang="en-US" dirty="0">
                <a:solidFill>
                  <a:schemeClr val="bg1"/>
                </a:solidFill>
              </a:rPr>
              <a:t> </a:t>
            </a:r>
          </a:p>
          <a:p>
            <a:pPr algn="ctr"/>
            <a:endParaRPr lang="en-US" dirty="0"/>
          </a:p>
          <a:p>
            <a:pPr algn="ctr"/>
            <a:endParaRPr lang="en-US" dirty="0"/>
          </a:p>
        </p:txBody>
      </p:sp>
      <p:sp>
        <p:nvSpPr>
          <p:cNvPr id="3" name="TextBox 2"/>
          <p:cNvSpPr txBox="1"/>
          <p:nvPr/>
        </p:nvSpPr>
        <p:spPr>
          <a:xfrm>
            <a:off x="819230" y="5049445"/>
            <a:ext cx="827471" cy="400110"/>
          </a:xfrm>
          <a:prstGeom prst="rect">
            <a:avLst/>
          </a:prstGeom>
          <a:noFill/>
        </p:spPr>
        <p:txBody>
          <a:bodyPr wrap="none" rtlCol="0">
            <a:spAutoFit/>
          </a:bodyPr>
          <a:lstStyle/>
          <a:p>
            <a:r>
              <a:rPr lang="en-US" sz="2000" b="1" dirty="0">
                <a:solidFill>
                  <a:schemeClr val="accent6">
                    <a:lumMod val="75000"/>
                  </a:schemeClr>
                </a:solidFill>
              </a:rPr>
              <a:t>8,370 </a:t>
            </a:r>
          </a:p>
        </p:txBody>
      </p:sp>
    </p:spTree>
    <p:extLst>
      <p:ext uri="{BB962C8B-B14F-4D97-AF65-F5344CB8AC3E}">
        <p14:creationId xmlns:p14="http://schemas.microsoft.com/office/powerpoint/2010/main" val="19329765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177" y="236917"/>
            <a:ext cx="10515600" cy="1325563"/>
          </a:xfrm>
        </p:spPr>
        <p:txBody>
          <a:bodyPr>
            <a:normAutofit/>
          </a:bodyPr>
          <a:lstStyle/>
          <a:p>
            <a:r>
              <a:rPr lang="en-US" sz="3200" b="1" dirty="0">
                <a:solidFill>
                  <a:srgbClr val="002060"/>
                </a:solidFill>
                <a:effectLst>
                  <a:outerShdw blurRad="38100" dist="38100" dir="2700000" algn="tl">
                    <a:srgbClr val="000000">
                      <a:alpha val="43137"/>
                    </a:srgbClr>
                  </a:outerShdw>
                </a:effectLst>
              </a:rPr>
              <a:t>Taobao: Digital technology and e-platforms for agricultural and rural development (China)</a:t>
            </a:r>
          </a:p>
        </p:txBody>
      </p:sp>
      <p:pic>
        <p:nvPicPr>
          <p:cNvPr id="4" name="Picture 3"/>
          <p:cNvPicPr>
            <a:picLocks noChangeAspect="1"/>
          </p:cNvPicPr>
          <p:nvPr/>
        </p:nvPicPr>
        <p:blipFill>
          <a:blip r:embed="rId2"/>
          <a:stretch>
            <a:fillRect/>
          </a:stretch>
        </p:blipFill>
        <p:spPr>
          <a:xfrm>
            <a:off x="7799770" y="899698"/>
            <a:ext cx="2990850" cy="2457450"/>
          </a:xfrm>
          <a:prstGeom prst="rect">
            <a:avLst/>
          </a:prstGeom>
        </p:spPr>
      </p:pic>
      <p:pic>
        <p:nvPicPr>
          <p:cNvPr id="8" name="Picture 7"/>
          <p:cNvPicPr>
            <a:picLocks noChangeAspect="1"/>
          </p:cNvPicPr>
          <p:nvPr/>
        </p:nvPicPr>
        <p:blipFill>
          <a:blip r:embed="rId3"/>
          <a:stretch>
            <a:fillRect/>
          </a:stretch>
        </p:blipFill>
        <p:spPr>
          <a:xfrm>
            <a:off x="221995" y="3231761"/>
            <a:ext cx="11748010" cy="2450804"/>
          </a:xfrm>
          <a:prstGeom prst="rect">
            <a:avLst/>
          </a:prstGeom>
        </p:spPr>
      </p:pic>
      <p:sp>
        <p:nvSpPr>
          <p:cNvPr id="6" name="Rectangle 5"/>
          <p:cNvSpPr/>
          <p:nvPr/>
        </p:nvSpPr>
        <p:spPr>
          <a:xfrm>
            <a:off x="221995" y="5682565"/>
            <a:ext cx="11748010" cy="908322"/>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p>
          <a:p>
            <a:pPr algn="ctr"/>
            <a:endParaRPr lang="en-US" sz="3600" b="1" dirty="0"/>
          </a:p>
          <a:p>
            <a:pPr algn="ctr"/>
            <a:endParaRPr lang="en-US" sz="3600" b="1" dirty="0"/>
          </a:p>
          <a:p>
            <a:pPr algn="ctr"/>
            <a:r>
              <a:rPr lang="en-US" sz="3600" b="1" dirty="0"/>
              <a:t>  </a:t>
            </a:r>
          </a:p>
          <a:p>
            <a:r>
              <a:rPr lang="en-US" sz="2300" dirty="0"/>
              <a:t>Impact: Per capita income of </a:t>
            </a:r>
            <a:r>
              <a:rPr lang="en-US" sz="2300" b="1" dirty="0">
                <a:solidFill>
                  <a:schemeClr val="accent2"/>
                </a:solidFill>
              </a:rPr>
              <a:t>e-households is 80 percent higher </a:t>
            </a:r>
            <a:r>
              <a:rPr lang="en-US" sz="2300" dirty="0"/>
              <a:t>than that of other households</a:t>
            </a:r>
          </a:p>
          <a:p>
            <a:pPr algn="ctr"/>
            <a:r>
              <a:rPr lang="en-US" sz="2400" dirty="0">
                <a:solidFill>
                  <a:schemeClr val="bg1"/>
                </a:solidFill>
              </a:rPr>
              <a:t> </a:t>
            </a:r>
          </a:p>
          <a:p>
            <a:pPr algn="ctr"/>
            <a:endParaRPr lang="en-US" dirty="0"/>
          </a:p>
          <a:p>
            <a:pPr algn="ctr"/>
            <a:r>
              <a:rPr lang="en-US" sz="3600" b="1" dirty="0"/>
              <a:t> </a:t>
            </a:r>
            <a:endParaRPr lang="en-US" dirty="0">
              <a:solidFill>
                <a:schemeClr val="bg1"/>
              </a:solidFill>
            </a:endParaRPr>
          </a:p>
          <a:p>
            <a:pPr marL="285750" indent="-285750">
              <a:buFont typeface="Arial" panose="020B0604020202020204" pitchFamily="34" charset="0"/>
              <a:buChar char="•"/>
            </a:pPr>
            <a:r>
              <a:rPr lang="en-US" dirty="0">
                <a:solidFill>
                  <a:schemeClr val="bg1"/>
                </a:solidFill>
              </a:rPr>
              <a:t> </a:t>
            </a:r>
          </a:p>
          <a:p>
            <a:pPr algn="ctr"/>
            <a:endParaRPr lang="en-US" dirty="0"/>
          </a:p>
          <a:p>
            <a:pPr algn="ctr"/>
            <a:endParaRPr lang="en-US" dirty="0"/>
          </a:p>
        </p:txBody>
      </p:sp>
      <p:sp>
        <p:nvSpPr>
          <p:cNvPr id="7" name="Rectangle 6"/>
          <p:cNvSpPr/>
          <p:nvPr/>
        </p:nvSpPr>
        <p:spPr>
          <a:xfrm>
            <a:off x="221995" y="1819107"/>
            <a:ext cx="7577775" cy="828559"/>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p>
          <a:p>
            <a:pPr algn="ctr"/>
            <a:endParaRPr lang="en-US" sz="3600" b="1" dirty="0"/>
          </a:p>
          <a:p>
            <a:pPr algn="ctr"/>
            <a:endParaRPr lang="en-US" sz="3600" b="1" dirty="0"/>
          </a:p>
          <a:p>
            <a:pPr algn="ctr"/>
            <a:r>
              <a:rPr lang="en-US" sz="3600" b="1" dirty="0"/>
              <a:t>  </a:t>
            </a:r>
          </a:p>
          <a:p>
            <a:r>
              <a:rPr lang="en-US" sz="2400" dirty="0"/>
              <a:t>Scale: </a:t>
            </a:r>
            <a:r>
              <a:rPr lang="en-US" sz="2400" b="1" dirty="0">
                <a:solidFill>
                  <a:schemeClr val="accent2"/>
                </a:solidFill>
              </a:rPr>
              <a:t>O</a:t>
            </a:r>
            <a:r>
              <a:rPr lang="en-US" altLang="zh-CN" sz="2400" b="1" dirty="0">
                <a:solidFill>
                  <a:schemeClr val="accent2"/>
                </a:solidFill>
              </a:rPr>
              <a:t>ver 30,000 villages, </a:t>
            </a:r>
            <a:r>
              <a:rPr lang="en-US" altLang="zh-CN" sz="2400" dirty="0"/>
              <a:t>turnover </a:t>
            </a:r>
            <a:r>
              <a:rPr lang="en-US" sz="2400" dirty="0"/>
              <a:t>3975 billion USD</a:t>
            </a:r>
          </a:p>
          <a:p>
            <a:endParaRPr lang="en-US" sz="2400" dirty="0"/>
          </a:p>
          <a:p>
            <a:pPr algn="ctr"/>
            <a:r>
              <a:rPr lang="en-US" sz="2400" dirty="0">
                <a:solidFill>
                  <a:schemeClr val="bg1"/>
                </a:solidFill>
              </a:rPr>
              <a:t> </a:t>
            </a:r>
          </a:p>
          <a:p>
            <a:pPr algn="ctr"/>
            <a:endParaRPr lang="en-US" dirty="0"/>
          </a:p>
          <a:p>
            <a:pPr algn="ctr"/>
            <a:r>
              <a:rPr lang="en-US" sz="3600" b="1" dirty="0"/>
              <a:t> </a:t>
            </a:r>
            <a:endParaRPr lang="en-US" dirty="0">
              <a:solidFill>
                <a:schemeClr val="bg1"/>
              </a:solidFill>
            </a:endParaRPr>
          </a:p>
          <a:p>
            <a:pPr marL="285750" indent="-285750">
              <a:buFont typeface="Arial" panose="020B0604020202020204" pitchFamily="34" charset="0"/>
              <a:buChar char="•"/>
            </a:pPr>
            <a:r>
              <a:rPr lang="en-US" dirty="0">
                <a:solidFill>
                  <a:schemeClr val="bg1"/>
                </a:solidFill>
              </a:rPr>
              <a:t> </a:t>
            </a:r>
          </a:p>
          <a:p>
            <a:pPr algn="ctr"/>
            <a:endParaRPr lang="en-US" dirty="0"/>
          </a:p>
          <a:p>
            <a:pPr algn="ctr"/>
            <a:endParaRPr lang="en-US" dirty="0"/>
          </a:p>
        </p:txBody>
      </p:sp>
    </p:spTree>
    <p:extLst>
      <p:ext uri="{BB962C8B-B14F-4D97-AF65-F5344CB8AC3E}">
        <p14:creationId xmlns:p14="http://schemas.microsoft.com/office/powerpoint/2010/main" val="32591997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79" y="286603"/>
            <a:ext cx="10441445" cy="1450757"/>
          </a:xfrm>
        </p:spPr>
        <p:txBody>
          <a:bodyPr>
            <a:normAutofit/>
          </a:bodyPr>
          <a:lstStyle/>
          <a:p>
            <a:r>
              <a:rPr lang="en-US" sz="3600" b="1" dirty="0">
                <a:solidFill>
                  <a:srgbClr val="002060"/>
                </a:solidFill>
                <a:effectLst>
                  <a:outerShdw blurRad="38100" dist="38100" dir="2700000" algn="tl">
                    <a:srgbClr val="000000">
                      <a:alpha val="43137"/>
                    </a:srgbClr>
                  </a:outerShdw>
                </a:effectLst>
              </a:rPr>
              <a:t>Top products sold online from Taobao Villages</a:t>
            </a:r>
          </a:p>
        </p:txBody>
      </p:sp>
      <p:sp>
        <p:nvSpPr>
          <p:cNvPr id="4" name="Content Placeholder 3"/>
          <p:cNvSpPr>
            <a:spLocks noGrp="1"/>
          </p:cNvSpPr>
          <p:nvPr>
            <p:ph sz="half" idx="1"/>
          </p:nvPr>
        </p:nvSpPr>
        <p:spPr>
          <a:xfrm>
            <a:off x="6515065" y="2029843"/>
            <a:ext cx="4937760" cy="413853"/>
          </a:xfrm>
        </p:spPr>
        <p:txBody>
          <a:bodyPr>
            <a:normAutofit fontScale="92500" lnSpcReduction="10000"/>
          </a:bodyPr>
          <a:lstStyle/>
          <a:p>
            <a:pPr marL="0" indent="0" algn="ctr">
              <a:buNone/>
            </a:pPr>
            <a:r>
              <a:rPr lang="en-US" b="1" dirty="0"/>
              <a:t>Varieties of online products</a:t>
            </a:r>
          </a:p>
          <a:p>
            <a:pPr marL="0" indent="0" algn="ctr">
              <a:buNone/>
            </a:pPr>
            <a:endParaRPr lang="en-US" dirty="0"/>
          </a:p>
        </p:txBody>
      </p:sp>
      <p:pic>
        <p:nvPicPr>
          <p:cNvPr id="6" name="Content Placeholder 7"/>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380937" y="2587243"/>
            <a:ext cx="5157787" cy="1683514"/>
          </a:xfrm>
          <a:prstGeom prst="rect">
            <a:avLst/>
          </a:prstGeom>
        </p:spPr>
      </p:pic>
      <p:pic>
        <p:nvPicPr>
          <p:cNvPr id="7" name="Content Placeholder 3"/>
          <p:cNvPicPr>
            <a:picLocks noGrp="1" noChangeAspect="1"/>
          </p:cNvPicPr>
          <p:nvPr>
            <p:ph sz="quarter" idx="4294967295"/>
          </p:nvPr>
        </p:nvPicPr>
        <p:blipFill>
          <a:blip r:embed="rId4"/>
          <a:stretch>
            <a:fillRect/>
          </a:stretch>
        </p:blipFill>
        <p:spPr>
          <a:xfrm>
            <a:off x="6380936" y="4356275"/>
            <a:ext cx="5157787" cy="1895852"/>
          </a:xfrm>
          <a:prstGeom prst="rect">
            <a:avLst/>
          </a:prstGeom>
        </p:spPr>
      </p:pic>
      <p:graphicFrame>
        <p:nvGraphicFramePr>
          <p:cNvPr id="3" name="表格 2"/>
          <p:cNvGraphicFramePr>
            <a:graphicFrameLocks noGrp="1"/>
          </p:cNvGraphicFramePr>
          <p:nvPr>
            <p:extLst/>
          </p:nvPr>
        </p:nvGraphicFramePr>
        <p:xfrm>
          <a:off x="825131" y="3023792"/>
          <a:ext cx="5270869" cy="2783840"/>
        </p:xfrm>
        <a:graphic>
          <a:graphicData uri="http://schemas.openxmlformats.org/drawingml/2006/table">
            <a:tbl>
              <a:tblPr firstRow="1" bandRow="1">
                <a:tableStyleId>{21E4AEA4-8DFA-4A89-87EB-49C32662AFE0}</a:tableStyleId>
              </a:tblPr>
              <a:tblGrid>
                <a:gridCol w="668747">
                  <a:extLst>
                    <a:ext uri="{9D8B030D-6E8A-4147-A177-3AD203B41FA5}">
                      <a16:colId xmlns:a16="http://schemas.microsoft.com/office/drawing/2014/main" val="20000"/>
                    </a:ext>
                  </a:extLst>
                </a:gridCol>
                <a:gridCol w="1916349">
                  <a:extLst>
                    <a:ext uri="{9D8B030D-6E8A-4147-A177-3AD203B41FA5}">
                      <a16:colId xmlns:a16="http://schemas.microsoft.com/office/drawing/2014/main" val="20001"/>
                    </a:ext>
                  </a:extLst>
                </a:gridCol>
                <a:gridCol w="671208">
                  <a:extLst>
                    <a:ext uri="{9D8B030D-6E8A-4147-A177-3AD203B41FA5}">
                      <a16:colId xmlns:a16="http://schemas.microsoft.com/office/drawing/2014/main" val="20002"/>
                    </a:ext>
                  </a:extLst>
                </a:gridCol>
                <a:gridCol w="2014565">
                  <a:extLst>
                    <a:ext uri="{9D8B030D-6E8A-4147-A177-3AD203B41FA5}">
                      <a16:colId xmlns:a16="http://schemas.microsoft.com/office/drawing/2014/main" val="20003"/>
                    </a:ext>
                  </a:extLst>
                </a:gridCol>
              </a:tblGrid>
              <a:tr h="370840">
                <a:tc>
                  <a:txBody>
                    <a:bodyPr/>
                    <a:lstStyle/>
                    <a:p>
                      <a:pPr algn="l">
                        <a:lnSpc>
                          <a:spcPts val="2600"/>
                        </a:lnSpc>
                      </a:pPr>
                      <a:r>
                        <a:rPr lang="en-US" altLang="zh-CN" dirty="0"/>
                        <a:t>Rank </a:t>
                      </a:r>
                      <a:endParaRPr lang="zh-CN" altLang="en-US" dirty="0"/>
                    </a:p>
                  </a:txBody>
                  <a:tcPr anchor="ctr"/>
                </a:tc>
                <a:tc>
                  <a:txBody>
                    <a:bodyPr/>
                    <a:lstStyle/>
                    <a:p>
                      <a:pPr algn="l">
                        <a:lnSpc>
                          <a:spcPts val="2600"/>
                        </a:lnSpc>
                      </a:pPr>
                      <a:r>
                        <a:rPr lang="en-US" altLang="zh-CN" dirty="0"/>
                        <a:t>Product</a:t>
                      </a:r>
                      <a:endParaRPr lang="zh-CN" altLang="en-US" dirty="0"/>
                    </a:p>
                  </a:txBody>
                  <a:tcPr anchor="ctr"/>
                </a:tc>
                <a:tc>
                  <a:txBody>
                    <a:bodyPr/>
                    <a:lstStyle/>
                    <a:p>
                      <a:pPr algn="l">
                        <a:lnSpc>
                          <a:spcPts val="2600"/>
                        </a:lnSpc>
                      </a:pPr>
                      <a:r>
                        <a:rPr lang="en-US" altLang="zh-CN" dirty="0"/>
                        <a:t>Rank</a:t>
                      </a:r>
                      <a:endParaRPr lang="zh-CN" altLang="en-US" dirty="0"/>
                    </a:p>
                  </a:txBody>
                  <a:tcPr anchor="ctr"/>
                </a:tc>
                <a:tc>
                  <a:txBody>
                    <a:bodyPr/>
                    <a:lstStyle/>
                    <a:p>
                      <a:pPr algn="l">
                        <a:lnSpc>
                          <a:spcPts val="2600"/>
                        </a:lnSpc>
                      </a:pPr>
                      <a:r>
                        <a:rPr lang="en-US" altLang="zh-CN" dirty="0"/>
                        <a:t>Product</a:t>
                      </a:r>
                      <a:endParaRPr lang="zh-CN" altLang="en-US" dirty="0"/>
                    </a:p>
                  </a:txBody>
                  <a:tcPr anchor="ctr"/>
                </a:tc>
                <a:extLst>
                  <a:ext uri="{0D108BD9-81ED-4DB2-BD59-A6C34878D82A}">
                    <a16:rowId xmlns:a16="http://schemas.microsoft.com/office/drawing/2014/main" val="10000"/>
                  </a:ext>
                </a:extLst>
              </a:tr>
              <a:tr h="370840">
                <a:tc>
                  <a:txBody>
                    <a:bodyPr/>
                    <a:lstStyle/>
                    <a:p>
                      <a:pPr algn="l">
                        <a:lnSpc>
                          <a:spcPts val="2100"/>
                        </a:lnSpc>
                      </a:pPr>
                      <a:r>
                        <a:rPr lang="en-US" altLang="zh-CN" dirty="0"/>
                        <a:t>1</a:t>
                      </a:r>
                      <a:endParaRPr lang="zh-CN" altLang="en-US" dirty="0"/>
                    </a:p>
                  </a:txBody>
                  <a:tcPr anchor="ctr"/>
                </a:tc>
                <a:tc>
                  <a:txBody>
                    <a:bodyPr/>
                    <a:lstStyle/>
                    <a:p>
                      <a:pPr algn="l">
                        <a:lnSpc>
                          <a:spcPts val="2100"/>
                        </a:lnSpc>
                      </a:pPr>
                      <a:r>
                        <a:rPr lang="en-US" altLang="zh-CN" dirty="0"/>
                        <a:t>Clothing</a:t>
                      </a:r>
                      <a:endParaRPr lang="zh-CN" altLang="en-US" dirty="0"/>
                    </a:p>
                  </a:txBody>
                  <a:tcPr anchor="ctr"/>
                </a:tc>
                <a:tc>
                  <a:txBody>
                    <a:bodyPr/>
                    <a:lstStyle/>
                    <a:p>
                      <a:pPr algn="l">
                        <a:lnSpc>
                          <a:spcPts val="2100"/>
                        </a:lnSpc>
                      </a:pPr>
                      <a:r>
                        <a:rPr lang="en-US" altLang="zh-CN" dirty="0"/>
                        <a:t>6</a:t>
                      </a:r>
                      <a:endParaRPr lang="zh-CN" altLang="en-US" dirty="0"/>
                    </a:p>
                  </a:txBody>
                  <a:tcPr anchor="ctr"/>
                </a:tc>
                <a:tc>
                  <a:txBody>
                    <a:bodyPr/>
                    <a:lstStyle/>
                    <a:p>
                      <a:pPr marL="0" marR="0" lvl="0" indent="0" algn="l" defTabSz="914400" rtl="0" eaLnBrk="1" fontAlgn="auto" latinLnBrk="0" hangingPunct="1">
                        <a:lnSpc>
                          <a:spcPts val="2100"/>
                        </a:lnSpc>
                        <a:spcBef>
                          <a:spcPts val="0"/>
                        </a:spcBef>
                        <a:spcAft>
                          <a:spcPts val="0"/>
                        </a:spcAft>
                        <a:buClrTx/>
                        <a:buSzTx/>
                        <a:buFontTx/>
                        <a:buNone/>
                        <a:tabLst/>
                        <a:defRPr/>
                      </a:pPr>
                      <a:r>
                        <a:rPr lang="en-US" altLang="zh-CN" dirty="0"/>
                        <a:t>Auto Accessories</a:t>
                      </a:r>
                      <a:endParaRPr lang="zh-CN" altLang="en-US" dirty="0"/>
                    </a:p>
                  </a:txBody>
                  <a:tcPr anchor="ctr"/>
                </a:tc>
                <a:extLst>
                  <a:ext uri="{0D108BD9-81ED-4DB2-BD59-A6C34878D82A}">
                    <a16:rowId xmlns:a16="http://schemas.microsoft.com/office/drawing/2014/main" val="10001"/>
                  </a:ext>
                </a:extLst>
              </a:tr>
              <a:tr h="370840">
                <a:tc>
                  <a:txBody>
                    <a:bodyPr/>
                    <a:lstStyle/>
                    <a:p>
                      <a:pPr algn="l">
                        <a:lnSpc>
                          <a:spcPts val="2100"/>
                        </a:lnSpc>
                      </a:pPr>
                      <a:r>
                        <a:rPr lang="en-US" altLang="zh-CN" dirty="0"/>
                        <a:t>2</a:t>
                      </a:r>
                      <a:endParaRPr lang="zh-CN" altLang="en-US" dirty="0"/>
                    </a:p>
                  </a:txBody>
                  <a:tcPr anchor="ctr"/>
                </a:tc>
                <a:tc>
                  <a:txBody>
                    <a:bodyPr/>
                    <a:lstStyle/>
                    <a:p>
                      <a:pPr algn="l">
                        <a:lnSpc>
                          <a:spcPts val="2100"/>
                        </a:lnSpc>
                      </a:pPr>
                      <a:r>
                        <a:rPr lang="en-US" altLang="zh-CN" dirty="0"/>
                        <a:t>Furniture</a:t>
                      </a:r>
                      <a:endParaRPr lang="zh-CN" altLang="en-US" dirty="0"/>
                    </a:p>
                  </a:txBody>
                  <a:tcPr anchor="ctr"/>
                </a:tc>
                <a:tc>
                  <a:txBody>
                    <a:bodyPr/>
                    <a:lstStyle/>
                    <a:p>
                      <a:pPr algn="l">
                        <a:lnSpc>
                          <a:spcPts val="2100"/>
                        </a:lnSpc>
                      </a:pPr>
                      <a:r>
                        <a:rPr lang="en-US" altLang="zh-CN" dirty="0"/>
                        <a:t>7</a:t>
                      </a:r>
                      <a:endParaRPr lang="zh-CN" altLang="en-US" dirty="0"/>
                    </a:p>
                  </a:txBody>
                  <a:tcPr anchor="ctr"/>
                </a:tc>
                <a:tc>
                  <a:txBody>
                    <a:bodyPr/>
                    <a:lstStyle/>
                    <a:p>
                      <a:pPr marL="0" marR="0" lvl="0" indent="0" algn="l" defTabSz="914400" rtl="0" eaLnBrk="1" fontAlgn="auto" latinLnBrk="0" hangingPunct="1">
                        <a:lnSpc>
                          <a:spcPts val="2100"/>
                        </a:lnSpc>
                        <a:spcBef>
                          <a:spcPts val="0"/>
                        </a:spcBef>
                        <a:spcAft>
                          <a:spcPts val="0"/>
                        </a:spcAft>
                        <a:buClrTx/>
                        <a:buSzTx/>
                        <a:buFontTx/>
                        <a:buNone/>
                        <a:tabLst/>
                        <a:defRPr/>
                      </a:pPr>
                      <a:r>
                        <a:rPr lang="en-US" altLang="zh-CN" dirty="0"/>
                        <a:t>Toys</a:t>
                      </a:r>
                      <a:endParaRPr lang="zh-CN" altLang="en-US" dirty="0"/>
                    </a:p>
                  </a:txBody>
                  <a:tcPr anchor="ctr"/>
                </a:tc>
                <a:extLst>
                  <a:ext uri="{0D108BD9-81ED-4DB2-BD59-A6C34878D82A}">
                    <a16:rowId xmlns:a16="http://schemas.microsoft.com/office/drawing/2014/main" val="10002"/>
                  </a:ext>
                </a:extLst>
              </a:tr>
              <a:tr h="370840">
                <a:tc>
                  <a:txBody>
                    <a:bodyPr/>
                    <a:lstStyle/>
                    <a:p>
                      <a:pPr algn="l">
                        <a:lnSpc>
                          <a:spcPts val="2100"/>
                        </a:lnSpc>
                      </a:pPr>
                      <a:r>
                        <a:rPr lang="en-US" altLang="zh-CN" dirty="0"/>
                        <a:t>3</a:t>
                      </a:r>
                      <a:endParaRPr lang="zh-CN" altLang="en-US" dirty="0"/>
                    </a:p>
                  </a:txBody>
                  <a:tcPr anchor="ctr"/>
                </a:tc>
                <a:tc>
                  <a:txBody>
                    <a:bodyPr/>
                    <a:lstStyle/>
                    <a:p>
                      <a:pPr marL="0" marR="0" indent="0" algn="l" defTabSz="914400" rtl="0" eaLnBrk="1" fontAlgn="auto" latinLnBrk="0" hangingPunct="1">
                        <a:lnSpc>
                          <a:spcPts val="2100"/>
                        </a:lnSpc>
                        <a:spcBef>
                          <a:spcPts val="0"/>
                        </a:spcBef>
                        <a:spcAft>
                          <a:spcPts val="0"/>
                        </a:spcAft>
                        <a:buClrTx/>
                        <a:buSzTx/>
                        <a:buFontTx/>
                        <a:buNone/>
                        <a:tabLst/>
                        <a:defRPr/>
                      </a:pPr>
                      <a:r>
                        <a:rPr lang="en-US" altLang="zh-CN" dirty="0"/>
                        <a:t>Shoes</a:t>
                      </a:r>
                      <a:endParaRPr lang="zh-CN" altLang="en-US" dirty="0"/>
                    </a:p>
                  </a:txBody>
                  <a:tcPr anchor="ctr"/>
                </a:tc>
                <a:tc>
                  <a:txBody>
                    <a:bodyPr/>
                    <a:lstStyle/>
                    <a:p>
                      <a:pPr algn="l">
                        <a:lnSpc>
                          <a:spcPts val="2100"/>
                        </a:lnSpc>
                      </a:pPr>
                      <a:r>
                        <a:rPr lang="en-US" altLang="zh-CN" dirty="0"/>
                        <a:t>8</a:t>
                      </a:r>
                      <a:endParaRPr lang="zh-CN" altLang="en-US" dirty="0"/>
                    </a:p>
                  </a:txBody>
                  <a:tcPr anchor="ctr"/>
                </a:tc>
                <a:tc>
                  <a:txBody>
                    <a:bodyPr/>
                    <a:lstStyle/>
                    <a:p>
                      <a:pPr marL="0" marR="0" indent="0" algn="l" defTabSz="914400" rtl="0" eaLnBrk="1" fontAlgn="auto" latinLnBrk="0" hangingPunct="1">
                        <a:lnSpc>
                          <a:spcPts val="2100"/>
                        </a:lnSpc>
                        <a:spcBef>
                          <a:spcPts val="0"/>
                        </a:spcBef>
                        <a:spcAft>
                          <a:spcPts val="0"/>
                        </a:spcAft>
                        <a:buClrTx/>
                        <a:buSzTx/>
                        <a:buFontTx/>
                        <a:buNone/>
                        <a:tabLst/>
                        <a:defRPr/>
                      </a:pPr>
                      <a:r>
                        <a:rPr lang="en-US" sz="1800" b="0" i="0" kern="1200" dirty="0">
                          <a:solidFill>
                            <a:schemeClr val="dk1"/>
                          </a:solidFill>
                          <a:effectLst/>
                          <a:latin typeface="+mn-lt"/>
                          <a:ea typeface="+mn-ea"/>
                          <a:cs typeface="+mn-cs"/>
                        </a:rPr>
                        <a:t>Hardware and Tools</a:t>
                      </a:r>
                      <a:endParaRPr lang="en-US" altLang="zh-CN" sz="1800" kern="1200" dirty="0">
                        <a:effectLst/>
                      </a:endParaRPr>
                    </a:p>
                  </a:txBody>
                  <a:tcPr anchor="ctr"/>
                </a:tc>
                <a:extLst>
                  <a:ext uri="{0D108BD9-81ED-4DB2-BD59-A6C34878D82A}">
                    <a16:rowId xmlns:a16="http://schemas.microsoft.com/office/drawing/2014/main" val="10003"/>
                  </a:ext>
                </a:extLst>
              </a:tr>
              <a:tr h="370840">
                <a:tc>
                  <a:txBody>
                    <a:bodyPr/>
                    <a:lstStyle/>
                    <a:p>
                      <a:pPr algn="l">
                        <a:lnSpc>
                          <a:spcPts val="2100"/>
                        </a:lnSpc>
                      </a:pPr>
                      <a:r>
                        <a:rPr lang="en-US" altLang="zh-CN" dirty="0"/>
                        <a:t>4</a:t>
                      </a:r>
                      <a:endParaRPr lang="zh-CN" altLang="en-US" dirty="0"/>
                    </a:p>
                  </a:txBody>
                  <a:tcPr anchor="ctr"/>
                </a:tc>
                <a:tc>
                  <a:txBody>
                    <a:bodyPr/>
                    <a:lstStyle/>
                    <a:p>
                      <a:pPr marL="0" marR="0" indent="0" algn="l" defTabSz="914400" rtl="0" eaLnBrk="1" fontAlgn="auto" latinLnBrk="0" hangingPunct="1">
                        <a:lnSpc>
                          <a:spcPts val="2100"/>
                        </a:lnSpc>
                        <a:spcBef>
                          <a:spcPts val="0"/>
                        </a:spcBef>
                        <a:spcAft>
                          <a:spcPts val="0"/>
                        </a:spcAft>
                        <a:buClrTx/>
                        <a:buSzTx/>
                        <a:buFontTx/>
                        <a:buNone/>
                        <a:tabLst/>
                        <a:defRPr/>
                      </a:pPr>
                      <a:r>
                        <a:rPr lang="en-US" altLang="zh-CN" dirty="0"/>
                        <a:t>Household</a:t>
                      </a:r>
                      <a:r>
                        <a:rPr lang="zh-CN" altLang="en-US" dirty="0"/>
                        <a:t> </a:t>
                      </a:r>
                      <a:r>
                        <a:rPr lang="en-US" altLang="zh-CN" dirty="0"/>
                        <a:t>Appliances</a:t>
                      </a:r>
                      <a:endParaRPr lang="zh-CN" altLang="en-US" dirty="0"/>
                    </a:p>
                  </a:txBody>
                  <a:tcPr anchor="ctr"/>
                </a:tc>
                <a:tc>
                  <a:txBody>
                    <a:bodyPr/>
                    <a:lstStyle/>
                    <a:p>
                      <a:pPr algn="l">
                        <a:lnSpc>
                          <a:spcPts val="2100"/>
                        </a:lnSpc>
                      </a:pPr>
                      <a:r>
                        <a:rPr lang="en-US" altLang="zh-CN" dirty="0"/>
                        <a:t>9</a:t>
                      </a:r>
                      <a:endParaRPr lang="zh-CN" altLang="en-US" dirty="0"/>
                    </a:p>
                  </a:txBody>
                  <a:tcPr anchor="ctr"/>
                </a:tc>
                <a:tc>
                  <a:txBody>
                    <a:bodyPr/>
                    <a:lstStyle/>
                    <a:p>
                      <a:pPr marL="0" marR="0" lvl="0" indent="0" algn="l" defTabSz="914400" rtl="0" eaLnBrk="1" fontAlgn="auto" latinLnBrk="0" hangingPunct="1">
                        <a:lnSpc>
                          <a:spcPts val="2100"/>
                        </a:lnSpc>
                        <a:spcBef>
                          <a:spcPts val="0"/>
                        </a:spcBef>
                        <a:spcAft>
                          <a:spcPts val="0"/>
                        </a:spcAft>
                        <a:buClrTx/>
                        <a:buSzTx/>
                        <a:buFontTx/>
                        <a:buNone/>
                        <a:tabLst/>
                        <a:defRPr/>
                      </a:pPr>
                      <a:r>
                        <a:rPr lang="en-US" altLang="zh-CN" dirty="0"/>
                        <a:t>Luggage and Leather Goods</a:t>
                      </a:r>
                    </a:p>
                  </a:txBody>
                  <a:tcPr anchor="ctr"/>
                </a:tc>
                <a:extLst>
                  <a:ext uri="{0D108BD9-81ED-4DB2-BD59-A6C34878D82A}">
                    <a16:rowId xmlns:a16="http://schemas.microsoft.com/office/drawing/2014/main" val="10004"/>
                  </a:ext>
                </a:extLst>
              </a:tr>
              <a:tr h="370840">
                <a:tc>
                  <a:txBody>
                    <a:bodyPr/>
                    <a:lstStyle/>
                    <a:p>
                      <a:pPr algn="l">
                        <a:lnSpc>
                          <a:spcPts val="2100"/>
                        </a:lnSpc>
                      </a:pPr>
                      <a:r>
                        <a:rPr lang="en-US" altLang="zh-CN" dirty="0"/>
                        <a:t>5</a:t>
                      </a:r>
                      <a:endParaRPr lang="zh-CN" altLang="en-US" dirty="0"/>
                    </a:p>
                  </a:txBody>
                  <a:tcPr anchor="ctr"/>
                </a:tc>
                <a:tc>
                  <a:txBody>
                    <a:bodyPr/>
                    <a:lstStyle/>
                    <a:p>
                      <a:pPr marL="0" marR="0" lvl="0" indent="0" algn="l" defTabSz="914400" rtl="0" eaLnBrk="1" fontAlgn="auto" latinLnBrk="0" hangingPunct="1">
                        <a:lnSpc>
                          <a:spcPts val="2100"/>
                        </a:lnSpc>
                        <a:spcBef>
                          <a:spcPts val="0"/>
                        </a:spcBef>
                        <a:spcAft>
                          <a:spcPts val="0"/>
                        </a:spcAft>
                        <a:buClrTx/>
                        <a:buSzTx/>
                        <a:buFontTx/>
                        <a:buNone/>
                        <a:tabLst/>
                        <a:defRPr/>
                      </a:pPr>
                      <a:r>
                        <a:rPr lang="en-US" altLang="zh-CN" dirty="0"/>
                        <a:t>Lamps</a:t>
                      </a:r>
                      <a:endParaRPr lang="zh-CN" altLang="en-US" dirty="0"/>
                    </a:p>
                  </a:txBody>
                  <a:tcPr anchor="ctr"/>
                </a:tc>
                <a:tc>
                  <a:txBody>
                    <a:bodyPr/>
                    <a:lstStyle/>
                    <a:p>
                      <a:pPr algn="l">
                        <a:lnSpc>
                          <a:spcPts val="2100"/>
                        </a:lnSpc>
                      </a:pPr>
                      <a:r>
                        <a:rPr lang="en-US" altLang="zh-CN" dirty="0"/>
                        <a:t>10</a:t>
                      </a:r>
                      <a:endParaRPr lang="zh-CN" altLang="en-US" dirty="0"/>
                    </a:p>
                  </a:txBody>
                  <a:tcPr anchor="ctr"/>
                </a:tc>
                <a:tc>
                  <a:txBody>
                    <a:bodyPr/>
                    <a:lstStyle/>
                    <a:p>
                      <a:pPr marL="0" marR="0" lvl="0" indent="0" algn="l" defTabSz="914400" rtl="0" eaLnBrk="1" fontAlgn="auto" latinLnBrk="0" hangingPunct="1">
                        <a:lnSpc>
                          <a:spcPts val="2100"/>
                        </a:lnSpc>
                        <a:spcBef>
                          <a:spcPts val="0"/>
                        </a:spcBef>
                        <a:spcAft>
                          <a:spcPts val="0"/>
                        </a:spcAft>
                        <a:buClrTx/>
                        <a:buSzTx/>
                        <a:buFontTx/>
                        <a:buNone/>
                        <a:tabLst/>
                        <a:defRPr/>
                      </a:pPr>
                      <a:r>
                        <a:rPr lang="en-US" altLang="zh-CN" sz="1800" kern="1200" dirty="0">
                          <a:effectLst/>
                        </a:rPr>
                        <a:t>Dinnerware</a:t>
                      </a:r>
                    </a:p>
                  </a:txBody>
                  <a:tcPr anchor="ctr"/>
                </a:tc>
                <a:extLst>
                  <a:ext uri="{0D108BD9-81ED-4DB2-BD59-A6C34878D82A}">
                    <a16:rowId xmlns:a16="http://schemas.microsoft.com/office/drawing/2014/main" val="10005"/>
                  </a:ext>
                </a:extLst>
              </a:tr>
            </a:tbl>
          </a:graphicData>
        </a:graphic>
      </p:graphicFrame>
      <p:sp>
        <p:nvSpPr>
          <p:cNvPr id="8" name="文本框 7"/>
          <p:cNvSpPr txBox="1"/>
          <p:nvPr/>
        </p:nvSpPr>
        <p:spPr>
          <a:xfrm>
            <a:off x="825131" y="2029843"/>
            <a:ext cx="5270869" cy="707886"/>
          </a:xfrm>
          <a:prstGeom prst="rect">
            <a:avLst/>
          </a:prstGeom>
          <a:noFill/>
        </p:spPr>
        <p:txBody>
          <a:bodyPr wrap="square" rtlCol="0">
            <a:spAutoFit/>
          </a:bodyPr>
          <a:lstStyle/>
          <a:p>
            <a:pPr algn="ctr"/>
            <a:r>
              <a:rPr lang="en-US" altLang="zh-CN" sz="2000" b="1" dirty="0">
                <a:solidFill>
                  <a:schemeClr val="tx1">
                    <a:lumMod val="75000"/>
                    <a:lumOff val="25000"/>
                  </a:schemeClr>
                </a:solidFill>
              </a:rPr>
              <a:t>Most purchased categories from Taobao Villages in 2018</a:t>
            </a:r>
            <a:endParaRPr lang="zh-CN" altLang="en-US" sz="2000" b="1" dirty="0">
              <a:solidFill>
                <a:schemeClr val="tx1">
                  <a:lumMod val="75000"/>
                  <a:lumOff val="25000"/>
                </a:schemeClr>
              </a:solidFill>
            </a:endParaRPr>
          </a:p>
        </p:txBody>
      </p:sp>
    </p:spTree>
    <p:extLst>
      <p:ext uri="{BB962C8B-B14F-4D97-AF65-F5344CB8AC3E}">
        <p14:creationId xmlns:p14="http://schemas.microsoft.com/office/powerpoint/2010/main" val="4562274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4300" b="1" dirty="0">
                <a:solidFill>
                  <a:schemeClr val="accent5">
                    <a:lumMod val="75000"/>
                  </a:schemeClr>
                </a:solidFill>
                <a:effectLst>
                  <a:outerShdw blurRad="38100" dist="38100" dir="2700000" algn="tl">
                    <a:srgbClr val="000000">
                      <a:alpha val="43137"/>
                    </a:srgbClr>
                  </a:outerShdw>
                </a:effectLst>
              </a:rPr>
              <a:t>Farmer Financial Inclusion</a:t>
            </a:r>
            <a:br>
              <a:rPr lang="en-US" sz="4300" b="1" dirty="0">
                <a:solidFill>
                  <a:schemeClr val="accent5">
                    <a:lumMod val="75000"/>
                  </a:schemeClr>
                </a:solidFill>
                <a:effectLst>
                  <a:outerShdw blurRad="38100" dist="38100" dir="2700000" algn="tl">
                    <a:srgbClr val="000000">
                      <a:alpha val="43137"/>
                    </a:srgbClr>
                  </a:outerShdw>
                </a:effectLst>
              </a:rPr>
            </a:br>
            <a:endParaRPr lang="en-US" sz="4300" b="1" dirty="0">
              <a:solidFill>
                <a:schemeClr val="accent5">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762586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err="1">
                <a:solidFill>
                  <a:srgbClr val="002060"/>
                </a:solidFill>
                <a:effectLst>
                  <a:outerShdw blurRad="38100" dist="38100" dir="2700000" algn="tl">
                    <a:srgbClr val="000000">
                      <a:alpha val="43137"/>
                    </a:srgbClr>
                  </a:outerShdw>
                </a:effectLst>
              </a:rPr>
              <a:t>TaniHub</a:t>
            </a:r>
            <a:r>
              <a:rPr lang="en-US" sz="3200" b="1" dirty="0">
                <a:solidFill>
                  <a:srgbClr val="002060"/>
                </a:solidFill>
                <a:effectLst>
                  <a:outerShdw blurRad="38100" dist="38100" dir="2700000" algn="tl">
                    <a:srgbClr val="000000">
                      <a:alpha val="43137"/>
                    </a:srgbClr>
                  </a:outerShdw>
                </a:effectLst>
              </a:rPr>
              <a:t> a digital marketplace app: Connecting Farmers with Investors (Indonesia)</a:t>
            </a:r>
            <a:br>
              <a:rPr lang="en-US" sz="3200" b="1" dirty="0">
                <a:solidFill>
                  <a:srgbClr val="002060"/>
                </a:solidFill>
                <a:effectLst>
                  <a:outerShdw blurRad="38100" dist="38100" dir="2700000" algn="tl">
                    <a:srgbClr val="000000">
                      <a:alpha val="43137"/>
                    </a:srgbClr>
                  </a:outerShdw>
                </a:effectLst>
              </a:rPr>
            </a:br>
            <a:endParaRPr lang="en-US" sz="3200"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3"/>
          <a:stretch>
            <a:fillRect/>
          </a:stretch>
        </p:blipFill>
        <p:spPr>
          <a:xfrm>
            <a:off x="7267577" y="1877106"/>
            <a:ext cx="3540313" cy="2201783"/>
          </a:xfrm>
          <a:prstGeom prst="rect">
            <a:avLst/>
          </a:prstGeom>
          <a:ln>
            <a:solidFill>
              <a:schemeClr val="tx1"/>
            </a:solidFill>
          </a:ln>
        </p:spPr>
      </p:pic>
      <p:pic>
        <p:nvPicPr>
          <p:cNvPr id="5" name="Picture 4"/>
          <p:cNvPicPr>
            <a:picLocks noChangeAspect="1"/>
          </p:cNvPicPr>
          <p:nvPr/>
        </p:nvPicPr>
        <p:blipFill>
          <a:blip r:embed="rId4"/>
          <a:stretch>
            <a:fillRect/>
          </a:stretch>
        </p:blipFill>
        <p:spPr>
          <a:xfrm>
            <a:off x="838200" y="1757558"/>
            <a:ext cx="4833566" cy="2648092"/>
          </a:xfrm>
          <a:prstGeom prst="rect">
            <a:avLst/>
          </a:prstGeom>
        </p:spPr>
      </p:pic>
      <p:sp>
        <p:nvSpPr>
          <p:cNvPr id="6" name="Rectangle 5"/>
          <p:cNvSpPr/>
          <p:nvPr/>
        </p:nvSpPr>
        <p:spPr>
          <a:xfrm>
            <a:off x="826478" y="4540587"/>
            <a:ext cx="9981412" cy="1996691"/>
          </a:xfrm>
          <a:prstGeom prst="rect">
            <a:avLst/>
          </a:prstGeom>
          <a:solidFill>
            <a:schemeClr val="bg2">
              <a:lumMod val="2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i="1" dirty="0"/>
              <a:t>connects farmers with investors who are willing to render financial support.</a:t>
            </a:r>
          </a:p>
          <a:p>
            <a:endParaRPr lang="en-US" sz="2400" i="1" dirty="0"/>
          </a:p>
          <a:p>
            <a:r>
              <a:rPr lang="en-US" sz="2300" b="1" dirty="0">
                <a:solidFill>
                  <a:schemeClr val="accent2"/>
                </a:solidFill>
              </a:rPr>
              <a:t>17,000 farmers </a:t>
            </a:r>
            <a:r>
              <a:rPr lang="en-US" sz="2400" dirty="0"/>
              <a:t>sell their crops on its digital marketplace by listing over 60 kinds of fresh produce and over 60 institutional buyers. </a:t>
            </a:r>
          </a:p>
          <a:p>
            <a:endParaRPr lang="en-US" sz="2800" dirty="0"/>
          </a:p>
        </p:txBody>
      </p:sp>
    </p:spTree>
    <p:extLst>
      <p:ext uri="{BB962C8B-B14F-4D97-AF65-F5344CB8AC3E}">
        <p14:creationId xmlns:p14="http://schemas.microsoft.com/office/powerpoint/2010/main" val="1681597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0686"/>
            <a:ext cx="10515600" cy="1325563"/>
          </a:xfrm>
        </p:spPr>
        <p:txBody>
          <a:bodyPr>
            <a:noAutofit/>
          </a:bodyPr>
          <a:lstStyle/>
          <a:p>
            <a:r>
              <a:rPr lang="en-US" sz="3200" b="1" dirty="0" err="1">
                <a:solidFill>
                  <a:srgbClr val="002060"/>
                </a:solidFill>
                <a:effectLst>
                  <a:outerShdw blurRad="38100" dist="38100" dir="2700000" algn="tl">
                    <a:srgbClr val="000000">
                      <a:alpha val="43137"/>
                    </a:srgbClr>
                  </a:outerShdw>
                </a:effectLst>
              </a:rPr>
              <a:t>ProducePay</a:t>
            </a:r>
            <a:r>
              <a:rPr lang="en-US" sz="3200" b="1" dirty="0">
                <a:solidFill>
                  <a:srgbClr val="002060"/>
                </a:solidFill>
                <a:effectLst>
                  <a:outerShdw blurRad="38100" dist="38100" dir="2700000" algn="tl">
                    <a:srgbClr val="000000">
                      <a:alpha val="43137"/>
                    </a:srgbClr>
                  </a:outerShdw>
                </a:effectLst>
              </a:rPr>
              <a:t>: Comprehensive financial services to growers, shippers, distributors, and traders (Mexico)</a:t>
            </a:r>
            <a:br>
              <a:rPr lang="en-US" sz="3200" b="1" dirty="0">
                <a:solidFill>
                  <a:srgbClr val="002060"/>
                </a:solidFill>
                <a:effectLst>
                  <a:outerShdw blurRad="38100" dist="38100" dir="2700000" algn="tl">
                    <a:srgbClr val="000000">
                      <a:alpha val="43137"/>
                    </a:srgbClr>
                  </a:outerShdw>
                </a:effectLst>
              </a:rPr>
            </a:br>
            <a:endParaRPr lang="en-US" sz="3200" b="1" dirty="0">
              <a:solidFill>
                <a:srgbClr val="002060"/>
              </a:solidFill>
              <a:effectLst>
                <a:outerShdw blurRad="38100" dist="38100" dir="2700000" algn="tl">
                  <a:srgbClr val="000000">
                    <a:alpha val="43137"/>
                  </a:srgbClr>
                </a:outerShdw>
              </a:effectLst>
            </a:endParaRPr>
          </a:p>
        </p:txBody>
      </p:sp>
      <p:pic>
        <p:nvPicPr>
          <p:cNvPr id="4" name="Picture 3"/>
          <p:cNvPicPr>
            <a:picLocks noChangeAspect="1"/>
          </p:cNvPicPr>
          <p:nvPr/>
        </p:nvPicPr>
        <p:blipFill rotWithShape="1">
          <a:blip r:embed="rId3"/>
          <a:srcRect t="9282" r="8936" b="6195"/>
          <a:stretch/>
        </p:blipFill>
        <p:spPr>
          <a:xfrm>
            <a:off x="1267201" y="1279329"/>
            <a:ext cx="9657597" cy="5065200"/>
          </a:xfrm>
          <a:prstGeom prst="rect">
            <a:avLst/>
          </a:prstGeom>
        </p:spPr>
      </p:pic>
      <p:sp>
        <p:nvSpPr>
          <p:cNvPr id="6" name="Rectangle 5"/>
          <p:cNvSpPr/>
          <p:nvPr/>
        </p:nvSpPr>
        <p:spPr>
          <a:xfrm>
            <a:off x="1267200" y="5472332"/>
            <a:ext cx="9657597" cy="121805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a:p>
            <a:r>
              <a:rPr lang="en-US" sz="2400" dirty="0"/>
              <a:t>Payment solutions and a </a:t>
            </a:r>
            <a:r>
              <a:rPr lang="en-US" sz="2300" b="1" dirty="0">
                <a:solidFill>
                  <a:schemeClr val="accent2"/>
                </a:solidFill>
              </a:rPr>
              <a:t>one-stop platform </a:t>
            </a:r>
            <a:r>
              <a:rPr lang="en-US" sz="2400" dirty="0"/>
              <a:t>where interested parties can find pricing, weather, trend, movement, and seasonal information.</a:t>
            </a:r>
          </a:p>
          <a:p>
            <a:endParaRPr lang="en-US" sz="2800" dirty="0"/>
          </a:p>
        </p:txBody>
      </p:sp>
    </p:spTree>
    <p:extLst>
      <p:ext uri="{BB962C8B-B14F-4D97-AF65-F5344CB8AC3E}">
        <p14:creationId xmlns:p14="http://schemas.microsoft.com/office/powerpoint/2010/main" val="849410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7A356A-677F-4938-9E4D-5B21903026AF}"/>
              </a:ext>
            </a:extLst>
          </p:cNvPr>
          <p:cNvSpPr>
            <a:spLocks noGrp="1"/>
          </p:cNvSpPr>
          <p:nvPr>
            <p:ph type="sldNum" idx="12"/>
          </p:nvPr>
        </p:nvSpPr>
        <p:spPr/>
        <p:txBody>
          <a:bodyPr/>
          <a:lstStyle/>
          <a:p>
            <a:pPr algn="l"/>
            <a:fld id="{00000000-1234-1234-1234-123412341234}" type="slidenum">
              <a:rPr lang="en" smtClean="0"/>
              <a:pPr algn="l"/>
              <a:t>3</a:t>
            </a:fld>
            <a:endParaRPr lang="en"/>
          </a:p>
        </p:txBody>
      </p:sp>
      <p:sp>
        <p:nvSpPr>
          <p:cNvPr id="5" name="Title 1">
            <a:extLst>
              <a:ext uri="{FF2B5EF4-FFF2-40B4-BE49-F238E27FC236}">
                <a16:creationId xmlns:a16="http://schemas.microsoft.com/office/drawing/2014/main" id="{90B1C1C9-5167-48E2-9E0C-29EB37A4873E}"/>
              </a:ext>
            </a:extLst>
          </p:cNvPr>
          <p:cNvSpPr txBox="1">
            <a:spLocks/>
          </p:cNvSpPr>
          <p:nvPr/>
        </p:nvSpPr>
        <p:spPr>
          <a:xfrm>
            <a:off x="706351" y="-10679"/>
            <a:ext cx="10216173" cy="106129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667" b="1" dirty="0">
                <a:solidFill>
                  <a:srgbClr val="49B3B1"/>
                </a:solidFill>
                <a:latin typeface="+mn-ea"/>
                <a:ea typeface="+mn-ea"/>
                <a:cs typeface="+mj-cs"/>
              </a:rPr>
              <a:t>Different stages of connectivity require different types of </a:t>
            </a:r>
            <a:r>
              <a:rPr lang="en-US" sz="2667" b="1">
                <a:solidFill>
                  <a:srgbClr val="49B3B1"/>
                </a:solidFill>
                <a:latin typeface="+mn-ea"/>
                <a:ea typeface="+mn-ea"/>
                <a:cs typeface="+mj-cs"/>
              </a:rPr>
              <a:t>digital technologies</a:t>
            </a:r>
            <a:r>
              <a:rPr lang="en-US" sz="2667" b="1" dirty="0">
                <a:solidFill>
                  <a:srgbClr val="49B3B1"/>
                </a:solidFill>
                <a:latin typeface="+mn-ea"/>
                <a:ea typeface="+mn-ea"/>
                <a:cs typeface="+mj-cs"/>
              </a:rPr>
              <a:t> (nascent</a:t>
            </a:r>
            <a:r>
              <a:rPr lang="en-US" sz="2667" b="1">
                <a:solidFill>
                  <a:srgbClr val="49B3B1"/>
                </a:solidFill>
                <a:latin typeface="+mn-ea"/>
                <a:ea typeface="+mn-ea"/>
                <a:cs typeface="+mj-cs"/>
              </a:rPr>
              <a:t>, </a:t>
            </a:r>
            <a:r>
              <a:rPr lang="en-US" sz="2667" b="1" dirty="0">
                <a:solidFill>
                  <a:srgbClr val="49B3B1"/>
                </a:solidFill>
                <a:latin typeface="+mn-ea"/>
                <a:ea typeface="+mn-ea"/>
                <a:cs typeface="+mj-cs"/>
              </a:rPr>
              <a:t>transitional &amp; advanced) </a:t>
            </a:r>
          </a:p>
        </p:txBody>
      </p:sp>
      <p:pic>
        <p:nvPicPr>
          <p:cNvPr id="3" name="Picture 2">
            <a:extLst>
              <a:ext uri="{FF2B5EF4-FFF2-40B4-BE49-F238E27FC236}">
                <a16:creationId xmlns:a16="http://schemas.microsoft.com/office/drawing/2014/main" id="{910B1132-A5FD-4690-88A8-C8E9B776ED20}"/>
              </a:ext>
            </a:extLst>
          </p:cNvPr>
          <p:cNvPicPr>
            <a:picLocks noChangeAspect="1"/>
          </p:cNvPicPr>
          <p:nvPr/>
        </p:nvPicPr>
        <p:blipFill>
          <a:blip r:embed="rId2"/>
          <a:stretch>
            <a:fillRect/>
          </a:stretch>
        </p:blipFill>
        <p:spPr>
          <a:xfrm>
            <a:off x="487841" y="892629"/>
            <a:ext cx="9470571" cy="5965372"/>
          </a:xfrm>
          <a:prstGeom prst="rect">
            <a:avLst/>
          </a:prstGeom>
        </p:spPr>
      </p:pic>
    </p:spTree>
    <p:extLst>
      <p:ext uri="{BB962C8B-B14F-4D97-AF65-F5344CB8AC3E}">
        <p14:creationId xmlns:p14="http://schemas.microsoft.com/office/powerpoint/2010/main" val="37364207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0080" y="1188720"/>
            <a:ext cx="11247120" cy="1152340"/>
          </a:xfrm>
        </p:spPr>
        <p:txBody>
          <a:bodyPr>
            <a:noAutofit/>
          </a:bodyPr>
          <a:lstStyle/>
          <a:p>
            <a:pPr marL="0" indent="0" algn="ctr">
              <a:buNone/>
            </a:pPr>
            <a:r>
              <a:rPr lang="en-GB" i="1" dirty="0"/>
              <a:t>Unique financing for smallholder farmers, buyers and input suppliers, keeping money in the value chain, fully digital blockchain enabled</a:t>
            </a:r>
            <a:endParaRPr lang="en-US" i="1" dirty="0"/>
          </a:p>
        </p:txBody>
      </p:sp>
      <p:cxnSp>
        <p:nvCxnSpPr>
          <p:cNvPr id="6" name="Straight Connector 5"/>
          <p:cNvCxnSpPr/>
          <p:nvPr/>
        </p:nvCxnSpPr>
        <p:spPr>
          <a:xfrm>
            <a:off x="697519" y="1001485"/>
            <a:ext cx="11494481" cy="14514"/>
          </a:xfrm>
          <a:prstGeom prst="line">
            <a:avLst/>
          </a:prstGeom>
          <a:ln w="508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8FAC8BA-4FAF-4491-A195-1A8F80B5387D}"/>
              </a:ext>
            </a:extLst>
          </p:cNvPr>
          <p:cNvPicPr>
            <a:picLocks noChangeAspect="1"/>
          </p:cNvPicPr>
          <p:nvPr/>
        </p:nvPicPr>
        <p:blipFill rotWithShape="1">
          <a:blip r:embed="rId2"/>
          <a:srcRect l="6509" t="36551" r="10013" b="14087"/>
          <a:stretch/>
        </p:blipFill>
        <p:spPr>
          <a:xfrm>
            <a:off x="904219" y="2202510"/>
            <a:ext cx="10798343" cy="4256833"/>
          </a:xfrm>
          <a:prstGeom prst="rect">
            <a:avLst/>
          </a:prstGeom>
        </p:spPr>
      </p:pic>
      <p:sp>
        <p:nvSpPr>
          <p:cNvPr id="2" name="Rectangle: Rounded Corners 1">
            <a:extLst>
              <a:ext uri="{FF2B5EF4-FFF2-40B4-BE49-F238E27FC236}">
                <a16:creationId xmlns:a16="http://schemas.microsoft.com/office/drawing/2014/main" id="{839E4391-8081-4258-A168-322F1A569CDA}"/>
              </a:ext>
            </a:extLst>
          </p:cNvPr>
          <p:cNvSpPr/>
          <p:nvPr/>
        </p:nvSpPr>
        <p:spPr>
          <a:xfrm>
            <a:off x="4185634" y="4662152"/>
            <a:ext cx="991673" cy="25757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1009934" y="315082"/>
            <a:ext cx="5861669" cy="1077218"/>
          </a:xfrm>
          <a:prstGeom prst="rect">
            <a:avLst/>
          </a:prstGeom>
          <a:noFill/>
        </p:spPr>
        <p:txBody>
          <a:bodyPr wrap="none" rtlCol="0">
            <a:spAutoFit/>
          </a:bodyPr>
          <a:lstStyle/>
          <a:p>
            <a:r>
              <a:rPr lang="en-US" sz="3200" b="1" dirty="0">
                <a:solidFill>
                  <a:srgbClr val="881946"/>
                </a:solidFill>
                <a:latin typeface="Calibri" panose="020F0502020204030204" pitchFamily="34" charset="0"/>
                <a:cs typeface="Calibri" panose="020F0502020204030204" pitchFamily="34" charset="0"/>
              </a:rPr>
              <a:t>Agri-wallet: Supply Chain Finance</a:t>
            </a:r>
          </a:p>
          <a:p>
            <a:r>
              <a:rPr lang="en-US" sz="3200" b="1" dirty="0">
                <a:solidFill>
                  <a:srgbClr val="881946"/>
                </a:solidFill>
                <a:latin typeface="Calibri" panose="020F0502020204030204" pitchFamily="34" charset="0"/>
                <a:cs typeface="Calibri" panose="020F0502020204030204" pitchFamily="34" charset="0"/>
              </a:rPr>
              <a:t> </a:t>
            </a:r>
          </a:p>
        </p:txBody>
      </p:sp>
      <p:sp>
        <p:nvSpPr>
          <p:cNvPr id="7" name="TextBox 6"/>
          <p:cNvSpPr txBox="1"/>
          <p:nvPr/>
        </p:nvSpPr>
        <p:spPr>
          <a:xfrm>
            <a:off x="9471339" y="4056436"/>
            <a:ext cx="1272015" cy="646331"/>
          </a:xfrm>
          <a:prstGeom prst="rect">
            <a:avLst/>
          </a:prstGeom>
          <a:noFill/>
        </p:spPr>
        <p:txBody>
          <a:bodyPr wrap="none" rtlCol="0">
            <a:spAutoFit/>
          </a:bodyPr>
          <a:lstStyle/>
          <a:p>
            <a:r>
              <a:rPr lang="en-US" sz="3600" b="1" dirty="0"/>
              <a:t>Scale</a:t>
            </a:r>
            <a:r>
              <a:rPr lang="en-US" sz="3600" dirty="0"/>
              <a:t> </a:t>
            </a:r>
          </a:p>
        </p:txBody>
      </p:sp>
      <p:sp>
        <p:nvSpPr>
          <p:cNvPr id="8" name="TextBox 7"/>
          <p:cNvSpPr txBox="1"/>
          <p:nvPr/>
        </p:nvSpPr>
        <p:spPr>
          <a:xfrm>
            <a:off x="9314117" y="5257562"/>
            <a:ext cx="1566454" cy="646331"/>
          </a:xfrm>
          <a:prstGeom prst="rect">
            <a:avLst/>
          </a:prstGeom>
          <a:noFill/>
        </p:spPr>
        <p:txBody>
          <a:bodyPr wrap="none" rtlCol="0">
            <a:spAutoFit/>
          </a:bodyPr>
          <a:lstStyle/>
          <a:p>
            <a:r>
              <a:rPr lang="en-US" sz="3600" b="1" dirty="0"/>
              <a:t>Impact</a:t>
            </a:r>
            <a:r>
              <a:rPr lang="en-US" dirty="0"/>
              <a:t> </a:t>
            </a:r>
          </a:p>
        </p:txBody>
      </p:sp>
      <p:sp>
        <p:nvSpPr>
          <p:cNvPr id="9" name="TextBox 8"/>
          <p:cNvSpPr txBox="1"/>
          <p:nvPr/>
        </p:nvSpPr>
        <p:spPr>
          <a:xfrm>
            <a:off x="9111940" y="5751457"/>
            <a:ext cx="2233048" cy="400110"/>
          </a:xfrm>
          <a:prstGeom prst="rect">
            <a:avLst/>
          </a:prstGeom>
          <a:noFill/>
        </p:spPr>
        <p:txBody>
          <a:bodyPr wrap="none" rtlCol="0">
            <a:spAutoFit/>
          </a:bodyPr>
          <a:lstStyle/>
          <a:p>
            <a:pPr algn="ctr"/>
            <a:r>
              <a:rPr lang="en-US" sz="2000" b="1" dirty="0">
                <a:solidFill>
                  <a:srgbClr val="C00000"/>
                </a:solidFill>
              </a:rPr>
              <a:t>Turn over $250,000</a:t>
            </a:r>
          </a:p>
        </p:txBody>
      </p:sp>
      <p:sp>
        <p:nvSpPr>
          <p:cNvPr id="10" name="TextBox 9"/>
          <p:cNvSpPr txBox="1"/>
          <p:nvPr/>
        </p:nvSpPr>
        <p:spPr>
          <a:xfrm>
            <a:off x="9187483" y="4610505"/>
            <a:ext cx="1839734" cy="400110"/>
          </a:xfrm>
          <a:prstGeom prst="rect">
            <a:avLst/>
          </a:prstGeom>
          <a:noFill/>
        </p:spPr>
        <p:txBody>
          <a:bodyPr wrap="none" rtlCol="0">
            <a:spAutoFit/>
          </a:bodyPr>
          <a:lstStyle/>
          <a:p>
            <a:pPr algn="ctr"/>
            <a:r>
              <a:rPr lang="en-US" altLang="en-US" sz="2000" b="1" dirty="0">
                <a:solidFill>
                  <a:srgbClr val="C00000"/>
                </a:solidFill>
              </a:rPr>
              <a:t>10,120 farmers </a:t>
            </a:r>
            <a:endParaRPr lang="en-US" sz="2000" b="1" dirty="0">
              <a:solidFill>
                <a:srgbClr val="C00000"/>
              </a:solidFill>
            </a:endParaRPr>
          </a:p>
        </p:txBody>
      </p:sp>
      <p:sp>
        <p:nvSpPr>
          <p:cNvPr id="4" name="Rectangle 3"/>
          <p:cNvSpPr/>
          <p:nvPr/>
        </p:nvSpPr>
        <p:spPr>
          <a:xfrm>
            <a:off x="8819529" y="4056108"/>
            <a:ext cx="2817869" cy="240290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60010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827" y="156727"/>
            <a:ext cx="11319141" cy="1325563"/>
          </a:xfrm>
        </p:spPr>
        <p:txBody>
          <a:bodyPr>
            <a:normAutofit/>
          </a:bodyPr>
          <a:lstStyle/>
          <a:p>
            <a:r>
              <a:rPr lang="en-US" sz="3600" b="1" dirty="0">
                <a:solidFill>
                  <a:srgbClr val="002060"/>
                </a:solidFill>
                <a:effectLst>
                  <a:outerShdw blurRad="38100" dist="38100" dir="2700000" algn="tl">
                    <a:srgbClr val="000000">
                      <a:alpha val="43137"/>
                    </a:srgbClr>
                  </a:outerShdw>
                </a:effectLst>
              </a:rPr>
              <a:t>FarmDrive: Alternative credit score for smallholder farmers (Kenya)</a:t>
            </a:r>
          </a:p>
        </p:txBody>
      </p:sp>
      <p:sp>
        <p:nvSpPr>
          <p:cNvPr id="4" name="Rectangle 3"/>
          <p:cNvSpPr/>
          <p:nvPr/>
        </p:nvSpPr>
        <p:spPr>
          <a:xfrm>
            <a:off x="368827" y="2106282"/>
            <a:ext cx="10991589" cy="954107"/>
          </a:xfrm>
          <a:prstGeom prst="rect">
            <a:avLst/>
          </a:prstGeom>
        </p:spPr>
        <p:txBody>
          <a:bodyPr wrap="square">
            <a:spAutoFit/>
          </a:bodyPr>
          <a:lstStyle/>
          <a:p>
            <a:endParaRPr lang="en-US" sz="2000" b="1" dirty="0"/>
          </a:p>
          <a:p>
            <a:endParaRPr lang="en-US" b="1" dirty="0"/>
          </a:p>
          <a:p>
            <a:r>
              <a:rPr lang="en-US" dirty="0"/>
              <a:t> </a:t>
            </a:r>
          </a:p>
        </p:txBody>
      </p:sp>
      <p:pic>
        <p:nvPicPr>
          <p:cNvPr id="6" name="Picture 5"/>
          <p:cNvPicPr>
            <a:picLocks noChangeAspect="1"/>
          </p:cNvPicPr>
          <p:nvPr/>
        </p:nvPicPr>
        <p:blipFill rotWithShape="1">
          <a:blip r:embed="rId3"/>
          <a:srcRect r="20718"/>
          <a:stretch/>
        </p:blipFill>
        <p:spPr>
          <a:xfrm>
            <a:off x="4337556" y="2961563"/>
            <a:ext cx="3739149" cy="2689966"/>
          </a:xfrm>
          <a:prstGeom prst="rect">
            <a:avLst/>
          </a:prstGeom>
        </p:spPr>
      </p:pic>
      <p:pic>
        <p:nvPicPr>
          <p:cNvPr id="7" name="Picture 6"/>
          <p:cNvPicPr>
            <a:picLocks noChangeAspect="1"/>
          </p:cNvPicPr>
          <p:nvPr/>
        </p:nvPicPr>
        <p:blipFill rotWithShape="1">
          <a:blip r:embed="rId4"/>
          <a:srcRect l="4209" r="36328"/>
          <a:stretch/>
        </p:blipFill>
        <p:spPr>
          <a:xfrm>
            <a:off x="8084914" y="3725839"/>
            <a:ext cx="3916947" cy="2873681"/>
          </a:xfrm>
          <a:prstGeom prst="rect">
            <a:avLst/>
          </a:prstGeom>
        </p:spPr>
      </p:pic>
      <p:sp>
        <p:nvSpPr>
          <p:cNvPr id="8" name="Rectangle 7"/>
          <p:cNvSpPr/>
          <p:nvPr/>
        </p:nvSpPr>
        <p:spPr>
          <a:xfrm>
            <a:off x="368827" y="1425708"/>
            <a:ext cx="10999798" cy="1426673"/>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err="1"/>
              <a:t>FarmDrive’s</a:t>
            </a:r>
            <a:r>
              <a:rPr lang="en-US" sz="2000" dirty="0"/>
              <a:t> </a:t>
            </a:r>
            <a:r>
              <a:rPr lang="en-US" sz="2000" b="1" dirty="0">
                <a:solidFill>
                  <a:schemeClr val="accent2"/>
                </a:solidFill>
                <a:effectLst>
                  <a:outerShdw blurRad="38100" dist="38100" dir="2700000" algn="tl">
                    <a:srgbClr val="000000">
                      <a:alpha val="43137"/>
                    </a:srgbClr>
                  </a:outerShdw>
                </a:effectLst>
              </a:rPr>
              <a:t>alternative credit risk assessment </a:t>
            </a:r>
            <a:r>
              <a:rPr lang="en-US" sz="2000" dirty="0"/>
              <a:t>model is providing financial institutions with an agriculturally relevant and data-driven model to assess risk and develop loans that fit the needs of smallholder farmers.</a:t>
            </a:r>
          </a:p>
          <a:p>
            <a:endParaRPr lang="en-US" altLang="en-US" dirty="0"/>
          </a:p>
        </p:txBody>
      </p:sp>
      <p:sp>
        <p:nvSpPr>
          <p:cNvPr id="9" name="Rectangle 8"/>
          <p:cNvSpPr/>
          <p:nvPr/>
        </p:nvSpPr>
        <p:spPr>
          <a:xfrm>
            <a:off x="368827" y="3991146"/>
            <a:ext cx="3832409" cy="746951"/>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t>Scale: 53,000 farmers </a:t>
            </a:r>
          </a:p>
        </p:txBody>
      </p:sp>
      <p:sp>
        <p:nvSpPr>
          <p:cNvPr id="10" name="Rectangle 9"/>
          <p:cNvSpPr/>
          <p:nvPr/>
        </p:nvSpPr>
        <p:spPr>
          <a:xfrm>
            <a:off x="368826" y="5760711"/>
            <a:ext cx="7410397" cy="746951"/>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t>Impact: </a:t>
            </a:r>
          </a:p>
          <a:p>
            <a:r>
              <a:rPr lang="en-US" sz="2000" dirty="0"/>
              <a:t>Almost </a:t>
            </a:r>
            <a:r>
              <a:rPr lang="en-US" sz="2000" b="1" dirty="0">
                <a:solidFill>
                  <a:schemeClr val="accent2"/>
                </a:solidFill>
                <a:effectLst>
                  <a:outerShdw blurRad="38100" dist="38100" dir="2700000" algn="tl">
                    <a:srgbClr val="000000">
                      <a:alpha val="43137"/>
                    </a:srgbClr>
                  </a:outerShdw>
                </a:effectLst>
              </a:rPr>
              <a:t>real time approval </a:t>
            </a:r>
            <a:r>
              <a:rPr lang="en-US" sz="2000" dirty="0"/>
              <a:t>and receive </a:t>
            </a:r>
            <a:r>
              <a:rPr lang="en-US" sz="2000" b="1" dirty="0">
                <a:solidFill>
                  <a:schemeClr val="accent2"/>
                </a:solidFill>
                <a:effectLst>
                  <a:outerShdw blurRad="38100" dist="38100" dir="2700000" algn="tl">
                    <a:srgbClr val="000000">
                      <a:alpha val="43137"/>
                    </a:srgbClr>
                  </a:outerShdw>
                </a:effectLst>
              </a:rPr>
              <a:t>loan via M-PESA</a:t>
            </a:r>
          </a:p>
        </p:txBody>
      </p:sp>
    </p:spTree>
    <p:extLst>
      <p:ext uri="{BB962C8B-B14F-4D97-AF65-F5344CB8AC3E}">
        <p14:creationId xmlns:p14="http://schemas.microsoft.com/office/powerpoint/2010/main" val="12084824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GB" sz="4800" b="1" dirty="0">
                <a:solidFill>
                  <a:schemeClr val="accent5">
                    <a:lumMod val="75000"/>
                  </a:schemeClr>
                </a:solidFill>
                <a:effectLst>
                  <a:outerShdw blurRad="38100" dist="38100" dir="2700000" algn="tl">
                    <a:srgbClr val="000000">
                      <a:alpha val="43137"/>
                    </a:srgbClr>
                  </a:outerShdw>
                </a:effectLst>
              </a:rPr>
              <a:t>Data Analytics and Agricultural Intelligence</a:t>
            </a:r>
            <a:br>
              <a:rPr lang="en-US"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5252831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pic>
        <p:nvPicPr>
          <p:cNvPr id="38" name="Shape 1189"/>
          <p:cNvPicPr preferRelativeResize="0"/>
          <p:nvPr/>
        </p:nvPicPr>
        <p:blipFill rotWithShape="1">
          <a:blip r:embed="rId3">
            <a:alphaModFix/>
          </a:blip>
          <a:srcRect/>
          <a:stretch/>
        </p:blipFill>
        <p:spPr>
          <a:xfrm rot="1908017">
            <a:off x="3592448" y="1661608"/>
            <a:ext cx="326572" cy="311804"/>
          </a:xfrm>
          <a:prstGeom prst="rect">
            <a:avLst/>
          </a:prstGeom>
          <a:noFill/>
          <a:ln>
            <a:noFill/>
          </a:ln>
        </p:spPr>
      </p:pic>
      <p:pic>
        <p:nvPicPr>
          <p:cNvPr id="4" name="Picture 3"/>
          <p:cNvPicPr>
            <a:picLocks noChangeAspect="1"/>
          </p:cNvPicPr>
          <p:nvPr/>
        </p:nvPicPr>
        <p:blipFill rotWithShape="1">
          <a:blip r:embed="rId4">
            <a:duotone>
              <a:prstClr val="black"/>
              <a:schemeClr val="accent2">
                <a:tint val="45000"/>
                <a:satMod val="400000"/>
              </a:schemeClr>
            </a:duotone>
            <a:extLst>
              <a:ext uri="{28A0092B-C50C-407E-A947-70E740481C1C}">
                <a14:useLocalDpi xmlns:a14="http://schemas.microsoft.com/office/drawing/2010/main" val="0"/>
              </a:ext>
            </a:extLst>
          </a:blip>
          <a:srcRect l="19313" r="14234"/>
          <a:stretch/>
        </p:blipFill>
        <p:spPr>
          <a:xfrm>
            <a:off x="1977054" y="1945727"/>
            <a:ext cx="1689615" cy="2542556"/>
          </a:xfrm>
          <a:prstGeom prst="rect">
            <a:avLst/>
          </a:prstGeom>
        </p:spPr>
      </p:pic>
      <p:pic>
        <p:nvPicPr>
          <p:cNvPr id="37" name="Picture 36"/>
          <p:cNvPicPr>
            <a:picLocks noChangeAspect="1"/>
          </p:cNvPicPr>
          <p:nvPr/>
        </p:nvPicPr>
        <p:blipFill rotWithShape="1">
          <a:blip r:embed="rId5" cstate="print">
            <a:extLst>
              <a:ext uri="{28A0092B-C50C-407E-A947-70E740481C1C}">
                <a14:useLocalDpi xmlns:a14="http://schemas.microsoft.com/office/drawing/2010/main" val="0"/>
              </a:ext>
            </a:extLst>
          </a:blip>
          <a:srcRect l="14936" r="3918"/>
          <a:stretch/>
        </p:blipFill>
        <p:spPr>
          <a:xfrm>
            <a:off x="28515" y="2332552"/>
            <a:ext cx="2581157" cy="2154195"/>
          </a:xfrm>
          <a:prstGeom prst="rect">
            <a:avLst/>
          </a:prstGeom>
        </p:spPr>
      </p:pic>
      <p:pic>
        <p:nvPicPr>
          <p:cNvPr id="1181" name="Shape 1181"/>
          <p:cNvPicPr preferRelativeResize="0"/>
          <p:nvPr/>
        </p:nvPicPr>
        <p:blipFill>
          <a:blip r:embed="rId6" cstate="print">
            <a:extLst>
              <a:ext uri="{28A0092B-C50C-407E-A947-70E740481C1C}">
                <a14:useLocalDpi xmlns:a14="http://schemas.microsoft.com/office/drawing/2010/main" val="0"/>
              </a:ext>
            </a:extLst>
          </a:blip>
          <a:stretch>
            <a:fillRect/>
          </a:stretch>
        </p:blipFill>
        <p:spPr>
          <a:xfrm>
            <a:off x="3934862" y="1603678"/>
            <a:ext cx="5016354" cy="3010009"/>
          </a:xfrm>
          <a:prstGeom prst="rect">
            <a:avLst/>
          </a:prstGeom>
          <a:noFill/>
          <a:ln>
            <a:noFill/>
          </a:ln>
        </p:spPr>
      </p:pic>
      <p:pic>
        <p:nvPicPr>
          <p:cNvPr id="1182" name="Shape 1182"/>
          <p:cNvPicPr preferRelativeResize="0"/>
          <p:nvPr/>
        </p:nvPicPr>
        <p:blipFill>
          <a:blip r:embed="rId7" cstate="print">
            <a:extLst>
              <a:ext uri="{28A0092B-C50C-407E-A947-70E740481C1C}">
                <a14:useLocalDpi xmlns:a14="http://schemas.microsoft.com/office/drawing/2010/main" val="0"/>
              </a:ext>
            </a:extLst>
          </a:blip>
          <a:stretch>
            <a:fillRect/>
          </a:stretch>
        </p:blipFill>
        <p:spPr>
          <a:xfrm>
            <a:off x="8853279" y="1390386"/>
            <a:ext cx="2933349" cy="3185786"/>
          </a:xfrm>
          <a:prstGeom prst="rect">
            <a:avLst/>
          </a:prstGeom>
          <a:noFill/>
          <a:ln>
            <a:noFill/>
          </a:ln>
        </p:spPr>
      </p:pic>
      <p:grpSp>
        <p:nvGrpSpPr>
          <p:cNvPr id="1197" name="Shape 1197"/>
          <p:cNvGrpSpPr/>
          <p:nvPr/>
        </p:nvGrpSpPr>
        <p:grpSpPr>
          <a:xfrm>
            <a:off x="3858482" y="2768181"/>
            <a:ext cx="605466" cy="180224"/>
            <a:chOff x="10700618" y="7881356"/>
            <a:chExt cx="2288440" cy="304223"/>
          </a:xfrm>
        </p:grpSpPr>
        <p:cxnSp>
          <p:nvCxnSpPr>
            <p:cNvPr id="1198" name="Shape 1198"/>
            <p:cNvCxnSpPr/>
            <p:nvPr/>
          </p:nvCxnSpPr>
          <p:spPr>
            <a:xfrm>
              <a:off x="10700618" y="7881356"/>
              <a:ext cx="2288440" cy="1"/>
            </a:xfrm>
            <a:prstGeom prst="straightConnector1">
              <a:avLst/>
            </a:prstGeom>
            <a:noFill/>
            <a:ln w="25400" cap="flat" cmpd="sng">
              <a:solidFill>
                <a:srgbClr val="000000"/>
              </a:solidFill>
              <a:prstDash val="solid"/>
              <a:miter lim="400000"/>
              <a:headEnd type="none" w="med" len="med"/>
              <a:tailEnd type="triangle" w="lg" len="lg"/>
            </a:ln>
          </p:spPr>
        </p:cxnSp>
        <p:cxnSp>
          <p:nvCxnSpPr>
            <p:cNvPr id="1199" name="Shape 1199"/>
            <p:cNvCxnSpPr/>
            <p:nvPr/>
          </p:nvCxnSpPr>
          <p:spPr>
            <a:xfrm flipH="1">
              <a:off x="10700618" y="8185578"/>
              <a:ext cx="2239367" cy="1"/>
            </a:xfrm>
            <a:prstGeom prst="straightConnector1">
              <a:avLst/>
            </a:prstGeom>
            <a:noFill/>
            <a:ln w="25400" cap="flat" cmpd="sng">
              <a:solidFill>
                <a:srgbClr val="000000"/>
              </a:solidFill>
              <a:prstDash val="solid"/>
              <a:miter lim="400000"/>
              <a:headEnd type="none" w="med" len="med"/>
              <a:tailEnd type="triangle" w="lg" len="lg"/>
            </a:ln>
          </p:spPr>
        </p:cxnSp>
      </p:grpSp>
      <p:grpSp>
        <p:nvGrpSpPr>
          <p:cNvPr id="1201" name="Shape 1201"/>
          <p:cNvGrpSpPr/>
          <p:nvPr/>
        </p:nvGrpSpPr>
        <p:grpSpPr>
          <a:xfrm>
            <a:off x="8358734" y="2768181"/>
            <a:ext cx="605466" cy="180224"/>
            <a:chOff x="10700618" y="7881356"/>
            <a:chExt cx="2288440" cy="304223"/>
          </a:xfrm>
        </p:grpSpPr>
        <p:cxnSp>
          <p:nvCxnSpPr>
            <p:cNvPr id="1202" name="Shape 1202"/>
            <p:cNvCxnSpPr/>
            <p:nvPr/>
          </p:nvCxnSpPr>
          <p:spPr>
            <a:xfrm>
              <a:off x="10700618" y="7881356"/>
              <a:ext cx="2288440" cy="1"/>
            </a:xfrm>
            <a:prstGeom prst="straightConnector1">
              <a:avLst/>
            </a:prstGeom>
            <a:noFill/>
            <a:ln w="25400" cap="flat" cmpd="sng">
              <a:solidFill>
                <a:srgbClr val="000000"/>
              </a:solidFill>
              <a:prstDash val="solid"/>
              <a:miter lim="400000"/>
              <a:headEnd type="none" w="med" len="med"/>
              <a:tailEnd type="triangle" w="lg" len="lg"/>
            </a:ln>
          </p:spPr>
        </p:cxnSp>
        <p:cxnSp>
          <p:nvCxnSpPr>
            <p:cNvPr id="1203" name="Shape 1203"/>
            <p:cNvCxnSpPr/>
            <p:nvPr/>
          </p:nvCxnSpPr>
          <p:spPr>
            <a:xfrm flipH="1">
              <a:off x="10700618" y="8185578"/>
              <a:ext cx="2239367" cy="1"/>
            </a:xfrm>
            <a:prstGeom prst="straightConnector1">
              <a:avLst/>
            </a:prstGeom>
            <a:noFill/>
            <a:ln w="25400" cap="flat" cmpd="sng">
              <a:solidFill>
                <a:srgbClr val="000000"/>
              </a:solidFill>
              <a:prstDash val="solid"/>
              <a:miter lim="400000"/>
              <a:headEnd type="none" w="med" len="med"/>
              <a:tailEnd type="triangle" w="lg" len="lg"/>
            </a:ln>
          </p:spPr>
        </p:cxnSp>
      </p:grpSp>
      <p:sp>
        <p:nvSpPr>
          <p:cNvPr id="30" name="Shape 1026"/>
          <p:cNvSpPr/>
          <p:nvPr/>
        </p:nvSpPr>
        <p:spPr>
          <a:xfrm>
            <a:off x="566379" y="4822644"/>
            <a:ext cx="2821350" cy="748050"/>
          </a:xfrm>
          <a:prstGeom prst="rect">
            <a:avLst/>
          </a:prstGeom>
          <a:noFill/>
          <a:ln>
            <a:noFill/>
          </a:ln>
        </p:spPr>
        <p:txBody>
          <a:bodyPr wrap="square" lIns="13225" tIns="13225" rIns="13225" bIns="13225" anchor="ctr" anchorCtr="0">
            <a:noAutofit/>
          </a:bodyPr>
          <a:lstStyle/>
          <a:p>
            <a:pPr indent="-99219" algn="ctr">
              <a:buClr>
                <a:srgbClr val="25818C"/>
              </a:buClr>
              <a:buSzPts val="3125"/>
            </a:pPr>
            <a:r>
              <a:rPr lang="en-US" sz="2400" b="1" dirty="0">
                <a:latin typeface="Roboto"/>
                <a:ea typeface="Roboto"/>
                <a:cs typeface="Roboto"/>
                <a:sym typeface="Roboto"/>
              </a:rPr>
              <a:t>REMOTE</a:t>
            </a:r>
          </a:p>
          <a:p>
            <a:pPr indent="-99219" algn="ctr">
              <a:buClr>
                <a:srgbClr val="25818C"/>
              </a:buClr>
              <a:buSzPts val="3125"/>
            </a:pPr>
            <a:r>
              <a:rPr lang="en-US" sz="2400" dirty="0">
                <a:latin typeface="Roboto"/>
                <a:ea typeface="Roboto"/>
                <a:cs typeface="Roboto"/>
                <a:sym typeface="Roboto"/>
              </a:rPr>
              <a:t>Farm monitoring &amp; Data collection</a:t>
            </a:r>
          </a:p>
        </p:txBody>
      </p:sp>
      <p:sp>
        <p:nvSpPr>
          <p:cNvPr id="31" name="Shape 1031"/>
          <p:cNvSpPr/>
          <p:nvPr/>
        </p:nvSpPr>
        <p:spPr>
          <a:xfrm>
            <a:off x="4741979" y="4652755"/>
            <a:ext cx="2878200" cy="748050"/>
          </a:xfrm>
          <a:prstGeom prst="rect">
            <a:avLst/>
          </a:prstGeom>
          <a:noFill/>
          <a:ln>
            <a:noFill/>
          </a:ln>
        </p:spPr>
        <p:txBody>
          <a:bodyPr wrap="square" lIns="13225" tIns="13225" rIns="13225" bIns="13225" anchor="ctr" anchorCtr="0">
            <a:noAutofit/>
          </a:bodyPr>
          <a:lstStyle/>
          <a:p>
            <a:pPr indent="-99219" algn="ctr">
              <a:buClr>
                <a:srgbClr val="25818C"/>
              </a:buClr>
              <a:buSzPts val="3125"/>
            </a:pPr>
            <a:r>
              <a:rPr lang="en-US" sz="2400" b="1" dirty="0">
                <a:latin typeface="Roboto"/>
                <a:ea typeface="Roboto"/>
                <a:cs typeface="Roboto"/>
                <a:sym typeface="Roboto"/>
              </a:rPr>
              <a:t>REAL TIME</a:t>
            </a:r>
          </a:p>
          <a:p>
            <a:pPr indent="-99219" algn="ctr">
              <a:buClr>
                <a:srgbClr val="25818C"/>
              </a:buClr>
              <a:buSzPts val="3125"/>
            </a:pPr>
            <a:r>
              <a:rPr lang="en-US" sz="2400" dirty="0">
                <a:latin typeface="Roboto"/>
                <a:ea typeface="Roboto"/>
                <a:cs typeface="Roboto"/>
                <a:sym typeface="Roboto"/>
              </a:rPr>
              <a:t>Data analytics </a:t>
            </a:r>
          </a:p>
        </p:txBody>
      </p:sp>
      <p:sp>
        <p:nvSpPr>
          <p:cNvPr id="32" name="Shape 1030"/>
          <p:cNvSpPr/>
          <p:nvPr/>
        </p:nvSpPr>
        <p:spPr>
          <a:xfrm>
            <a:off x="8124777" y="5016030"/>
            <a:ext cx="4067223" cy="748050"/>
          </a:xfrm>
          <a:prstGeom prst="rect">
            <a:avLst/>
          </a:prstGeom>
          <a:noFill/>
          <a:ln>
            <a:noFill/>
          </a:ln>
        </p:spPr>
        <p:txBody>
          <a:bodyPr wrap="square" lIns="13225" tIns="13225" rIns="13225" bIns="13225" anchor="ctr" anchorCtr="0">
            <a:noAutofit/>
          </a:bodyPr>
          <a:lstStyle/>
          <a:p>
            <a:pPr indent="-99219" algn="ctr">
              <a:buClr>
                <a:srgbClr val="25818C"/>
              </a:buClr>
              <a:buSzPts val="3125"/>
            </a:pPr>
            <a:r>
              <a:rPr lang="en-US" sz="2400" b="1" dirty="0">
                <a:latin typeface="Roboto"/>
                <a:ea typeface="Roboto"/>
                <a:cs typeface="Roboto"/>
                <a:sym typeface="Roboto"/>
              </a:rPr>
              <a:t>Tailored recommendations in 3 minutes</a:t>
            </a:r>
          </a:p>
          <a:p>
            <a:pPr indent="-99219" algn="ctr">
              <a:buClr>
                <a:srgbClr val="25818C"/>
              </a:buClr>
              <a:buSzPts val="3125"/>
            </a:pPr>
            <a:r>
              <a:rPr lang="en-US" sz="2400" dirty="0">
                <a:latin typeface="Roboto"/>
                <a:ea typeface="Roboto"/>
                <a:cs typeface="Roboto"/>
                <a:sym typeface="Roboto"/>
              </a:rPr>
              <a:t> </a:t>
            </a:r>
          </a:p>
        </p:txBody>
      </p:sp>
      <p:sp>
        <p:nvSpPr>
          <p:cNvPr id="21" name="Rectangle 20">
            <a:extLst>
              <a:ext uri="{FF2B5EF4-FFF2-40B4-BE49-F238E27FC236}">
                <a16:creationId xmlns:a16="http://schemas.microsoft.com/office/drawing/2014/main" id="{6EDFE9B0-0528-474F-A6F9-AB190891DA6D}"/>
              </a:ext>
            </a:extLst>
          </p:cNvPr>
          <p:cNvSpPr/>
          <p:nvPr/>
        </p:nvSpPr>
        <p:spPr>
          <a:xfrm>
            <a:off x="485686" y="308024"/>
            <a:ext cx="4256293" cy="646331"/>
          </a:xfrm>
          <a:prstGeom prst="rect">
            <a:avLst/>
          </a:prstGeom>
        </p:spPr>
        <p:txBody>
          <a:bodyPr wrap="none">
            <a:spAutoFit/>
          </a:bodyPr>
          <a:lstStyle/>
          <a:p>
            <a:pPr algn="just">
              <a:spcAft>
                <a:spcPts val="600"/>
              </a:spcAft>
            </a:pPr>
            <a:r>
              <a:rPr lang="en-US" sz="3600" b="1" dirty="0">
                <a:solidFill>
                  <a:srgbClr val="881946"/>
                </a:solidFill>
                <a:latin typeface="Calibri" panose="020F0502020204030204" pitchFamily="34" charset="0"/>
                <a:cs typeface="Calibri" panose="020F0502020204030204" pitchFamily="34" charset="0"/>
              </a:rPr>
              <a:t>UjuziKilimo Solutions</a:t>
            </a:r>
          </a:p>
        </p:txBody>
      </p:sp>
      <p:sp>
        <p:nvSpPr>
          <p:cNvPr id="18" name="Rectangle 17"/>
          <p:cNvSpPr/>
          <p:nvPr/>
        </p:nvSpPr>
        <p:spPr>
          <a:xfrm>
            <a:off x="6765454" y="5893849"/>
            <a:ext cx="5021173" cy="746951"/>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t>Impact:   </a:t>
            </a:r>
            <a:r>
              <a:rPr lang="en-US" sz="2000" dirty="0">
                <a:latin typeface="Roboto"/>
                <a:ea typeface="Roboto"/>
                <a:cs typeface="Roboto"/>
                <a:sym typeface="Roboto"/>
              </a:rPr>
              <a:t>Productivity increase by 80% </a:t>
            </a:r>
          </a:p>
        </p:txBody>
      </p:sp>
      <p:sp>
        <p:nvSpPr>
          <p:cNvPr id="19" name="Rectangle 18"/>
          <p:cNvSpPr/>
          <p:nvPr/>
        </p:nvSpPr>
        <p:spPr>
          <a:xfrm>
            <a:off x="206921" y="5867380"/>
            <a:ext cx="4805502" cy="746951"/>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t>scale: </a:t>
            </a:r>
            <a:r>
              <a:rPr lang="en-US" sz="2000" dirty="0">
                <a:latin typeface="Roboto"/>
                <a:ea typeface="Roboto"/>
                <a:cs typeface="Roboto"/>
                <a:sym typeface="Roboto"/>
              </a:rPr>
              <a:t>10,000 farmers </a:t>
            </a:r>
          </a:p>
        </p:txBody>
      </p:sp>
    </p:spTree>
    <p:extLst>
      <p:ext uri="{BB962C8B-B14F-4D97-AF65-F5344CB8AC3E}">
        <p14:creationId xmlns:p14="http://schemas.microsoft.com/office/powerpoint/2010/main" val="11552582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err="1">
                <a:solidFill>
                  <a:srgbClr val="002060"/>
                </a:solidFill>
                <a:effectLst>
                  <a:outerShdw blurRad="38100" dist="38100" dir="2700000" algn="tl">
                    <a:srgbClr val="000000">
                      <a:alpha val="43137"/>
                    </a:srgbClr>
                  </a:outerShdw>
                </a:effectLst>
              </a:rPr>
              <a:t>Ignitia</a:t>
            </a:r>
            <a:r>
              <a:rPr lang="en-US" sz="3600" b="1" dirty="0">
                <a:solidFill>
                  <a:srgbClr val="002060"/>
                </a:solidFill>
                <a:effectLst>
                  <a:outerShdw blurRad="38100" dist="38100" dir="2700000" algn="tl">
                    <a:srgbClr val="000000">
                      <a:alpha val="43137"/>
                    </a:srgbClr>
                  </a:outerShdw>
                </a:effectLst>
              </a:rPr>
              <a:t>: a weather forecasting company (Nigeria)</a:t>
            </a:r>
            <a:br>
              <a:rPr lang="en-US" b="1" dirty="0"/>
            </a:br>
            <a:endParaRPr lang="en-US" dirty="0"/>
          </a:p>
        </p:txBody>
      </p:sp>
      <p:pic>
        <p:nvPicPr>
          <p:cNvPr id="4" name="Picture 3"/>
          <p:cNvPicPr>
            <a:picLocks noChangeAspect="1"/>
          </p:cNvPicPr>
          <p:nvPr/>
        </p:nvPicPr>
        <p:blipFill rotWithShape="1">
          <a:blip r:embed="rId3"/>
          <a:srcRect l="11993" r="24110"/>
          <a:stretch/>
        </p:blipFill>
        <p:spPr>
          <a:xfrm>
            <a:off x="8898339" y="1496139"/>
            <a:ext cx="3078073" cy="2128160"/>
          </a:xfrm>
          <a:prstGeom prst="rect">
            <a:avLst/>
          </a:prstGeom>
        </p:spPr>
      </p:pic>
      <p:pic>
        <p:nvPicPr>
          <p:cNvPr id="5" name="Picture 4"/>
          <p:cNvPicPr>
            <a:picLocks noChangeAspect="1"/>
          </p:cNvPicPr>
          <p:nvPr/>
        </p:nvPicPr>
        <p:blipFill rotWithShape="1">
          <a:blip r:embed="rId4"/>
          <a:srcRect l="38333" r="8388"/>
          <a:stretch/>
        </p:blipFill>
        <p:spPr>
          <a:xfrm>
            <a:off x="8898340" y="3856315"/>
            <a:ext cx="3078073" cy="2906031"/>
          </a:xfrm>
          <a:prstGeom prst="rect">
            <a:avLst/>
          </a:prstGeom>
        </p:spPr>
      </p:pic>
      <p:sp>
        <p:nvSpPr>
          <p:cNvPr id="6" name="Rectangle 5"/>
          <p:cNvSpPr/>
          <p:nvPr/>
        </p:nvSpPr>
        <p:spPr>
          <a:xfrm>
            <a:off x="424341" y="5134267"/>
            <a:ext cx="8296580" cy="1303099"/>
          </a:xfrm>
          <a:prstGeom prst="rect">
            <a:avLst/>
          </a:pr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t>Impact: </a:t>
            </a:r>
            <a:r>
              <a:rPr lang="en-US" sz="2800" dirty="0"/>
              <a:t>Service is </a:t>
            </a:r>
            <a:r>
              <a:rPr lang="en-US" sz="2800" b="1" dirty="0">
                <a:solidFill>
                  <a:schemeClr val="accent2"/>
                </a:solidFill>
                <a:effectLst>
                  <a:outerShdw blurRad="38100" dist="38100" dir="2700000" algn="tl">
                    <a:srgbClr val="000000">
                      <a:alpha val="43137"/>
                    </a:srgbClr>
                  </a:outerShdw>
                </a:effectLst>
              </a:rPr>
              <a:t>reliable 84% </a:t>
            </a:r>
            <a:r>
              <a:rPr lang="en-US" sz="2800" dirty="0"/>
              <a:t>of the time and down to a three-square-kilometer range.</a:t>
            </a:r>
          </a:p>
        </p:txBody>
      </p:sp>
      <p:sp>
        <p:nvSpPr>
          <p:cNvPr id="7" name="Rectangle 6"/>
          <p:cNvSpPr/>
          <p:nvPr/>
        </p:nvSpPr>
        <p:spPr>
          <a:xfrm>
            <a:off x="437988" y="1489136"/>
            <a:ext cx="8296580" cy="1303099"/>
          </a:xfrm>
          <a:prstGeom prst="rect">
            <a:avLst/>
          </a:pr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err="1"/>
              <a:t>ignita</a:t>
            </a:r>
            <a:r>
              <a:rPr lang="en-US" dirty="0"/>
              <a:t> partners with development agencies, NGOs, agricultural input businesses, and mobile network operators to provide and disseminate accurate and location-specific weather forecasts for small-scale farmers   </a:t>
            </a:r>
          </a:p>
        </p:txBody>
      </p:sp>
      <p:sp>
        <p:nvSpPr>
          <p:cNvPr id="10" name="Rectangle 9"/>
          <p:cNvSpPr/>
          <p:nvPr/>
        </p:nvSpPr>
        <p:spPr>
          <a:xfrm>
            <a:off x="437988" y="3712191"/>
            <a:ext cx="8282933" cy="914400"/>
          </a:xfrm>
          <a:prstGeom prst="rect">
            <a:avLst/>
          </a:prstGeom>
          <a:solidFill>
            <a:schemeClr val="bg2">
              <a:lumMod val="2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err="1"/>
              <a:t>Ignitia's</a:t>
            </a:r>
            <a:r>
              <a:rPr lang="en-US" sz="2400" b="1" dirty="0"/>
              <a:t> subscriber 330,000 in Ghana, Nigeria, and Mali</a:t>
            </a:r>
          </a:p>
        </p:txBody>
      </p:sp>
    </p:spTree>
    <p:extLst>
      <p:ext uri="{BB962C8B-B14F-4D97-AF65-F5344CB8AC3E}">
        <p14:creationId xmlns:p14="http://schemas.microsoft.com/office/powerpoint/2010/main" val="37880540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4300" b="1" dirty="0">
                <a:solidFill>
                  <a:schemeClr val="accent5">
                    <a:lumMod val="75000"/>
                  </a:schemeClr>
                </a:solidFill>
                <a:effectLst>
                  <a:outerShdw blurRad="38100" dist="38100" dir="2700000" algn="tl">
                    <a:srgbClr val="000000">
                      <a:alpha val="43137"/>
                    </a:srgbClr>
                  </a:outerShdw>
                </a:effectLst>
              </a:rPr>
              <a:t>Energy for agriculture</a:t>
            </a:r>
            <a:endParaRPr lang="en-US" sz="4300" b="1" dirty="0">
              <a:solidFill>
                <a:schemeClr val="accent5">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877608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7" name="Google Shape;257;p42"/>
          <p:cNvPicPr preferRelativeResize="0"/>
          <p:nvPr/>
        </p:nvPicPr>
        <p:blipFill>
          <a:blip r:embed="rId3">
            <a:alphaModFix/>
          </a:blip>
          <a:stretch>
            <a:fillRect/>
          </a:stretch>
        </p:blipFill>
        <p:spPr>
          <a:xfrm>
            <a:off x="9184944" y="4757369"/>
            <a:ext cx="2729552" cy="1972914"/>
          </a:xfrm>
          <a:prstGeom prst="rect">
            <a:avLst/>
          </a:prstGeom>
          <a:noFill/>
          <a:ln>
            <a:noFill/>
          </a:ln>
        </p:spPr>
      </p:pic>
      <p:sp>
        <p:nvSpPr>
          <p:cNvPr id="5" name="Rectangle 4">
            <a:extLst>
              <a:ext uri="{FF2B5EF4-FFF2-40B4-BE49-F238E27FC236}">
                <a16:creationId xmlns:a16="http://schemas.microsoft.com/office/drawing/2014/main" id="{9324E9DD-436C-4AB9-9EA7-73B68EDD10BD}"/>
              </a:ext>
            </a:extLst>
          </p:cNvPr>
          <p:cNvSpPr/>
          <p:nvPr/>
        </p:nvSpPr>
        <p:spPr>
          <a:xfrm>
            <a:off x="323448" y="241308"/>
            <a:ext cx="11591048" cy="584775"/>
          </a:xfrm>
          <a:prstGeom prst="rect">
            <a:avLst/>
          </a:prstGeom>
        </p:spPr>
        <p:txBody>
          <a:bodyPr wrap="square">
            <a:spAutoFit/>
          </a:bodyPr>
          <a:lstStyle/>
          <a:p>
            <a:pPr algn="just">
              <a:spcAft>
                <a:spcPts val="600"/>
              </a:spcAft>
            </a:pPr>
            <a:r>
              <a:rPr lang="en-US" sz="3200" b="1" dirty="0">
                <a:solidFill>
                  <a:srgbClr val="881946"/>
                </a:solidFill>
                <a:latin typeface="Calibri" panose="020F0502020204030204" pitchFamily="34" charset="0"/>
                <a:cs typeface="Calibri" panose="020F0502020204030204" pitchFamily="34" charset="0"/>
              </a:rPr>
              <a:t>SunCulture: Solar powered smart irrigation solution  </a:t>
            </a:r>
          </a:p>
        </p:txBody>
      </p:sp>
      <p:pic>
        <p:nvPicPr>
          <p:cNvPr id="2" name="Picture 1"/>
          <p:cNvPicPr>
            <a:picLocks noChangeAspect="1"/>
          </p:cNvPicPr>
          <p:nvPr/>
        </p:nvPicPr>
        <p:blipFill rotWithShape="1">
          <a:blip r:embed="rId4"/>
          <a:srcRect l="10073" t="26596" r="33106" b="18563"/>
          <a:stretch/>
        </p:blipFill>
        <p:spPr>
          <a:xfrm>
            <a:off x="6482686" y="1201004"/>
            <a:ext cx="5431810" cy="3493827"/>
          </a:xfrm>
          <a:prstGeom prst="rect">
            <a:avLst/>
          </a:prstGeom>
        </p:spPr>
      </p:pic>
      <p:pic>
        <p:nvPicPr>
          <p:cNvPr id="8" name="Google Shape;231;p40"/>
          <p:cNvPicPr preferRelativeResize="0"/>
          <p:nvPr/>
        </p:nvPicPr>
        <p:blipFill rotWithShape="1">
          <a:blip r:embed="rId5">
            <a:alphaModFix/>
          </a:blip>
          <a:srcRect/>
          <a:stretch/>
        </p:blipFill>
        <p:spPr>
          <a:xfrm>
            <a:off x="1484254" y="1145598"/>
            <a:ext cx="3742092" cy="2578612"/>
          </a:xfrm>
          <a:prstGeom prst="rect">
            <a:avLst/>
          </a:prstGeom>
          <a:noFill/>
          <a:ln>
            <a:noFill/>
          </a:ln>
        </p:spPr>
      </p:pic>
      <p:sp>
        <p:nvSpPr>
          <p:cNvPr id="4" name="Rectangle 3"/>
          <p:cNvSpPr/>
          <p:nvPr/>
        </p:nvSpPr>
        <p:spPr>
          <a:xfrm>
            <a:off x="323448" y="3749061"/>
            <a:ext cx="6063704" cy="941696"/>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effectLst>
                  <a:outerShdw blurRad="38100" dist="38100" dir="2700000" algn="tl">
                    <a:srgbClr val="000000">
                      <a:alpha val="43137"/>
                    </a:srgbClr>
                  </a:outerShdw>
                </a:effectLst>
              </a:rPr>
              <a:t>Plug and play, portable irrigation system,</a:t>
            </a:r>
          </a:p>
          <a:p>
            <a:pPr algn="ctr"/>
            <a:r>
              <a:rPr lang="en-US" sz="2400" b="1" dirty="0">
                <a:effectLst>
                  <a:outerShdw blurRad="38100" dist="38100" dir="2700000" algn="tl">
                    <a:srgbClr val="000000">
                      <a:alpha val="43137"/>
                    </a:srgbClr>
                  </a:outerShdw>
                </a:effectLst>
              </a:rPr>
              <a:t>Pay-As-You-Grow platform</a:t>
            </a:r>
          </a:p>
        </p:txBody>
      </p:sp>
      <p:sp>
        <p:nvSpPr>
          <p:cNvPr id="9" name="Rectangle 8"/>
          <p:cNvSpPr/>
          <p:nvPr/>
        </p:nvSpPr>
        <p:spPr>
          <a:xfrm>
            <a:off x="323448" y="5066633"/>
            <a:ext cx="8001686" cy="677193"/>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effectLst>
                  <a:outerShdw blurRad="38100" dist="38100" dir="2700000" algn="tl">
                    <a:srgbClr val="000000">
                      <a:alpha val="43137"/>
                    </a:srgbClr>
                  </a:outerShdw>
                </a:effectLst>
              </a:rPr>
              <a:t>Scale: 10,000 farmers </a:t>
            </a:r>
          </a:p>
        </p:txBody>
      </p:sp>
      <p:sp>
        <p:nvSpPr>
          <p:cNvPr id="10" name="Rectangle 9"/>
          <p:cNvSpPr/>
          <p:nvPr/>
        </p:nvSpPr>
        <p:spPr>
          <a:xfrm>
            <a:off x="323448" y="5986226"/>
            <a:ext cx="8001686" cy="677193"/>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effectLst>
                  <a:outerShdw blurRad="38100" dist="38100" dir="2700000" algn="tl">
                    <a:srgbClr val="000000">
                      <a:alpha val="43137"/>
                    </a:srgbClr>
                  </a:outerShdw>
                </a:effectLst>
              </a:rPr>
              <a:t>Enabling the growth of millions of kg of food</a:t>
            </a:r>
          </a:p>
        </p:txBody>
      </p:sp>
    </p:spTree>
    <p:extLst>
      <p:ext uri="{BB962C8B-B14F-4D97-AF65-F5344CB8AC3E}">
        <p14:creationId xmlns:p14="http://schemas.microsoft.com/office/powerpoint/2010/main" val="1105233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a:solidFill>
                  <a:schemeClr val="accent1">
                    <a:lumMod val="75000"/>
                  </a:schemeClr>
                </a:solidFill>
                <a:effectLst>
                  <a:outerShdw blurRad="38100" dist="38100" dir="2700000" algn="tl">
                    <a:srgbClr val="000000">
                      <a:alpha val="43137"/>
                    </a:srgbClr>
                  </a:outerShdw>
                </a:effectLst>
                <a:latin typeface="+mn-lt"/>
                <a:ea typeface="+mn-ea"/>
                <a:cs typeface="+mn-cs"/>
              </a:rPr>
              <a:t>Agtech Global Ecosystem </a:t>
            </a:r>
          </a:p>
        </p:txBody>
      </p:sp>
      <p:pic>
        <p:nvPicPr>
          <p:cNvPr id="4" name="Picture 4" descr="Image result for agtech uzbekist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792" y="3219481"/>
            <a:ext cx="4746836" cy="3212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50053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524001" y="685800"/>
            <a:ext cx="9104637" cy="4648200"/>
          </a:xfrm>
          <a:prstGeom prst="rect">
            <a:avLst/>
          </a:prstGeom>
        </p:spPr>
      </p:pic>
      <p:sp>
        <p:nvSpPr>
          <p:cNvPr id="7" name="Rectangle 6"/>
          <p:cNvSpPr/>
          <p:nvPr/>
        </p:nvSpPr>
        <p:spPr>
          <a:xfrm>
            <a:off x="1526275" y="838200"/>
            <a:ext cx="9144000" cy="838200"/>
          </a:xfrm>
          <a:prstGeom prst="rect">
            <a:avLst/>
          </a:prstGeom>
          <a:solidFill>
            <a:schemeClr val="tx1">
              <a:lumMod val="65000"/>
              <a:lumOff val="35000"/>
              <a:alpha val="7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Transform business idea into your own company</a:t>
            </a:r>
          </a:p>
        </p:txBody>
      </p:sp>
      <p:sp>
        <p:nvSpPr>
          <p:cNvPr id="8" name="Rectangle 7"/>
          <p:cNvSpPr/>
          <p:nvPr/>
        </p:nvSpPr>
        <p:spPr>
          <a:xfrm>
            <a:off x="1545167" y="5361296"/>
            <a:ext cx="9104637"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bg1"/>
                </a:solidFill>
              </a:rPr>
              <a:t>Support for students who want to develop their entrepreneurial skills</a:t>
            </a:r>
            <a:r>
              <a:rPr lang="en-US" dirty="0">
                <a:solidFill>
                  <a:schemeClr val="tx2"/>
                </a:solidFill>
              </a:rPr>
              <a:t>.</a:t>
            </a:r>
          </a:p>
        </p:txBody>
      </p:sp>
      <p:sp>
        <p:nvSpPr>
          <p:cNvPr id="9" name="Rectangle 8"/>
          <p:cNvSpPr/>
          <p:nvPr/>
        </p:nvSpPr>
        <p:spPr>
          <a:xfrm>
            <a:off x="1600201" y="6096000"/>
            <a:ext cx="8952237"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Interactive workshops and events, micro-credits, work places, coaching by experts</a:t>
            </a:r>
          </a:p>
        </p:txBody>
      </p:sp>
    </p:spTree>
    <p:extLst>
      <p:ext uri="{BB962C8B-B14F-4D97-AF65-F5344CB8AC3E}">
        <p14:creationId xmlns:p14="http://schemas.microsoft.com/office/powerpoint/2010/main" val="22888091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02747"/>
            <a:ext cx="10515600" cy="830629"/>
          </a:xfrm>
        </p:spPr>
        <p:txBody>
          <a:bodyPr>
            <a:normAutofit fontScale="90000"/>
          </a:bodyPr>
          <a:lstStyle/>
          <a:p>
            <a:r>
              <a:rPr lang="en-US" sz="4900" b="1" dirty="0">
                <a:solidFill>
                  <a:schemeClr val="accent1">
                    <a:lumMod val="75000"/>
                  </a:schemeClr>
                </a:solidFill>
                <a:latin typeface="+mn-lt"/>
                <a:ea typeface="+mn-ea"/>
                <a:cs typeface="+mn-cs"/>
              </a:rPr>
              <a:t>Startup Nation</a:t>
            </a:r>
            <a:r>
              <a:rPr lang="en-US" sz="4900" b="1" dirty="0">
                <a:solidFill>
                  <a:schemeClr val="accent1">
                    <a:lumMod val="75000"/>
                  </a:schemeClr>
                </a:solidFill>
              </a:rPr>
              <a:t>: </a:t>
            </a:r>
            <a:r>
              <a:rPr lang="en-US" dirty="0">
                <a:solidFill>
                  <a:schemeClr val="accent1">
                    <a:lumMod val="75000"/>
                  </a:schemeClr>
                </a:solidFill>
                <a:latin typeface="+mn-lt"/>
                <a:ea typeface="+mn-ea"/>
                <a:cs typeface="+mn-cs"/>
              </a:rPr>
              <a:t>Israel</a:t>
            </a:r>
            <a:br>
              <a:rPr lang="en-US" dirty="0">
                <a:solidFill>
                  <a:schemeClr val="accent1">
                    <a:lumMod val="75000"/>
                  </a:schemeClr>
                </a:solidFill>
                <a:latin typeface="+mn-lt"/>
                <a:ea typeface="+mn-ea"/>
                <a:cs typeface="+mn-cs"/>
              </a:rPr>
            </a:br>
            <a:r>
              <a:rPr lang="en-US" dirty="0"/>
              <a:t> </a:t>
            </a:r>
          </a:p>
        </p:txBody>
      </p:sp>
      <p:sp>
        <p:nvSpPr>
          <p:cNvPr id="4" name="Rectangle 3"/>
          <p:cNvSpPr/>
          <p:nvPr/>
        </p:nvSpPr>
        <p:spPr>
          <a:xfrm>
            <a:off x="1066800" y="3096060"/>
            <a:ext cx="10058400" cy="900332"/>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3200" dirty="0"/>
              <a:t>1 startup for every 1,400 people, highest in the world</a:t>
            </a:r>
          </a:p>
        </p:txBody>
      </p:sp>
      <p:sp>
        <p:nvSpPr>
          <p:cNvPr id="5" name="Rectangle 4"/>
          <p:cNvSpPr/>
          <p:nvPr/>
        </p:nvSpPr>
        <p:spPr>
          <a:xfrm>
            <a:off x="1066800" y="1829679"/>
            <a:ext cx="10058400" cy="900332"/>
          </a:xfrm>
          <a:prstGeom prst="rect">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More than 400 Israel </a:t>
            </a:r>
            <a:r>
              <a:rPr lang="en-US" sz="2400" dirty="0" err="1"/>
              <a:t>agritech</a:t>
            </a:r>
            <a:r>
              <a:rPr lang="en-US" sz="2400" dirty="0"/>
              <a:t> startups working on innovations for the global agriculture sector</a:t>
            </a:r>
          </a:p>
        </p:txBody>
      </p:sp>
      <p:sp>
        <p:nvSpPr>
          <p:cNvPr id="6" name="Rectangle 5"/>
          <p:cNvSpPr/>
          <p:nvPr/>
        </p:nvSpPr>
        <p:spPr>
          <a:xfrm>
            <a:off x="1066800" y="4368014"/>
            <a:ext cx="10058400" cy="900332"/>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400" dirty="0"/>
              <a:t>Start-Up Nation’s online, searchable startup database includes more than 5,500 profiles of active, including </a:t>
            </a:r>
            <a:r>
              <a:rPr lang="en-US" sz="2400" dirty="0" err="1"/>
              <a:t>agritech</a:t>
            </a:r>
            <a:r>
              <a:rPr lang="en-US" sz="2400" dirty="0"/>
              <a:t>.</a:t>
            </a:r>
          </a:p>
        </p:txBody>
      </p:sp>
    </p:spTree>
    <p:extLst>
      <p:ext uri="{BB962C8B-B14F-4D97-AF65-F5344CB8AC3E}">
        <p14:creationId xmlns:p14="http://schemas.microsoft.com/office/powerpoint/2010/main" val="565107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33305"/>
            <a:ext cx="10515600" cy="963613"/>
          </a:xfrm>
        </p:spPr>
        <p:txBody>
          <a:bodyPr>
            <a:normAutofit/>
          </a:bodyPr>
          <a:lstStyle/>
          <a:p>
            <a:r>
              <a:rPr lang="en-US" sz="4000" b="1" dirty="0">
                <a:solidFill>
                  <a:schemeClr val="accent5">
                    <a:lumMod val="75000"/>
                  </a:schemeClr>
                </a:solidFill>
                <a:effectLst>
                  <a:outerShdw blurRad="38100" dist="38100" dir="2700000" algn="tl">
                    <a:srgbClr val="000000">
                      <a:alpha val="43137"/>
                    </a:srgbClr>
                  </a:outerShdw>
                </a:effectLst>
              </a:rPr>
              <a:t>Map Of Technologies And Maturity</a:t>
            </a:r>
          </a:p>
        </p:txBody>
      </p:sp>
      <p:pic>
        <p:nvPicPr>
          <p:cNvPr id="4" name="Picture 3"/>
          <p:cNvPicPr>
            <a:picLocks noChangeAspect="1"/>
          </p:cNvPicPr>
          <p:nvPr/>
        </p:nvPicPr>
        <p:blipFill>
          <a:blip r:embed="rId3"/>
          <a:stretch>
            <a:fillRect/>
          </a:stretch>
        </p:blipFill>
        <p:spPr>
          <a:xfrm>
            <a:off x="838199" y="983293"/>
            <a:ext cx="8455359" cy="5730729"/>
          </a:xfrm>
          <a:prstGeom prst="rect">
            <a:avLst/>
          </a:prstGeom>
        </p:spPr>
      </p:pic>
    </p:spTree>
    <p:extLst>
      <p:ext uri="{BB962C8B-B14F-4D97-AF65-F5344CB8AC3E}">
        <p14:creationId xmlns:p14="http://schemas.microsoft.com/office/powerpoint/2010/main" val="40882158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i1.wp.com/agfundernews.com/wp-content/uploads/2017/08/Start-Up-Nation-Central-agritech-market-map-Aug2017-2000p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5469" y="174057"/>
            <a:ext cx="9335067" cy="6506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9124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agtech"/>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572" y="305902"/>
            <a:ext cx="9919429" cy="6418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5148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20"/>
          <p:cNvSpPr/>
          <p:nvPr/>
        </p:nvSpPr>
        <p:spPr>
          <a:xfrm>
            <a:off x="8802807" y="5721140"/>
            <a:ext cx="2699950" cy="1029849"/>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354040" y="5715940"/>
            <a:ext cx="2866832" cy="1039701"/>
          </a:xfrm>
          <a:prstGeom prst="ellipse">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199" y="-43748"/>
            <a:ext cx="10515600" cy="1325563"/>
          </a:xfrm>
        </p:spPr>
        <p:txBody>
          <a:bodyPr>
            <a:normAutofit/>
          </a:bodyPr>
          <a:lstStyle/>
          <a:p>
            <a:pPr algn="ctr"/>
            <a:r>
              <a:rPr lang="en-US" sz="3600" b="1" dirty="0">
                <a:solidFill>
                  <a:schemeClr val="accent5">
                    <a:lumMod val="75000"/>
                  </a:schemeClr>
                </a:solidFill>
                <a:effectLst>
                  <a:outerShdw blurRad="38100" dist="38100" dir="2700000" algn="tl">
                    <a:srgbClr val="000000">
                      <a:alpha val="43137"/>
                    </a:srgbClr>
                  </a:outerShdw>
                </a:effectLst>
              </a:rPr>
              <a:t>Global Agtech Landscape </a:t>
            </a:r>
          </a:p>
        </p:txBody>
      </p:sp>
      <p:cxnSp>
        <p:nvCxnSpPr>
          <p:cNvPr id="5" name="Straight Connector 4"/>
          <p:cNvCxnSpPr/>
          <p:nvPr/>
        </p:nvCxnSpPr>
        <p:spPr>
          <a:xfrm>
            <a:off x="1885664" y="1622881"/>
            <a:ext cx="8420669" cy="27295"/>
          </a:xfrm>
          <a:prstGeom prst="line">
            <a:avLst/>
          </a:prstGeom>
          <a:ln w="1079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825286" y="993903"/>
            <a:ext cx="14067" cy="575824"/>
          </a:xfrm>
          <a:prstGeom prst="line">
            <a:avLst/>
          </a:prstGeom>
          <a:ln w="1079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939172" y="1567806"/>
            <a:ext cx="14067" cy="575824"/>
          </a:xfrm>
          <a:prstGeom prst="line">
            <a:avLst/>
          </a:prstGeom>
          <a:ln w="1079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259862" y="1596362"/>
            <a:ext cx="14067" cy="575824"/>
          </a:xfrm>
          <a:prstGeom prst="line">
            <a:avLst/>
          </a:prstGeom>
          <a:ln w="1079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850195" y="2121441"/>
            <a:ext cx="2177954" cy="2317502"/>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8884694" y="2191340"/>
            <a:ext cx="2311018" cy="2317502"/>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001457" y="2198705"/>
            <a:ext cx="1965278" cy="2123658"/>
          </a:xfrm>
          <a:prstGeom prst="rect">
            <a:avLst/>
          </a:prstGeom>
          <a:noFill/>
        </p:spPr>
        <p:txBody>
          <a:bodyPr wrap="square" rtlCol="0">
            <a:spAutoFit/>
          </a:bodyPr>
          <a:lstStyle/>
          <a:p>
            <a:r>
              <a:rPr lang="en-US" sz="3200" b="1" dirty="0">
                <a:solidFill>
                  <a:schemeClr val="bg1"/>
                </a:solidFill>
              </a:rPr>
              <a:t>Data</a:t>
            </a:r>
          </a:p>
          <a:p>
            <a:r>
              <a:rPr lang="en-US" sz="1600" dirty="0">
                <a:solidFill>
                  <a:schemeClr val="bg1"/>
                </a:solidFill>
              </a:rPr>
              <a:t>Satellite data</a:t>
            </a:r>
          </a:p>
          <a:p>
            <a:r>
              <a:rPr lang="en-US" sz="1600" dirty="0" err="1">
                <a:solidFill>
                  <a:schemeClr val="bg1"/>
                </a:solidFill>
              </a:rPr>
              <a:t>IoT</a:t>
            </a:r>
            <a:r>
              <a:rPr lang="en-US" sz="1600" dirty="0">
                <a:solidFill>
                  <a:schemeClr val="bg1"/>
                </a:solidFill>
              </a:rPr>
              <a:t> Data</a:t>
            </a:r>
          </a:p>
          <a:p>
            <a:r>
              <a:rPr lang="en-US" sz="1600" dirty="0">
                <a:solidFill>
                  <a:schemeClr val="bg1"/>
                </a:solidFill>
              </a:rPr>
              <a:t>Farm Data</a:t>
            </a:r>
          </a:p>
          <a:p>
            <a:r>
              <a:rPr lang="en-US" sz="1600" dirty="0">
                <a:solidFill>
                  <a:schemeClr val="bg1"/>
                </a:solidFill>
              </a:rPr>
              <a:t>Credit Data</a:t>
            </a:r>
          </a:p>
          <a:p>
            <a:r>
              <a:rPr lang="en-US" sz="1600" dirty="0">
                <a:solidFill>
                  <a:schemeClr val="bg1"/>
                </a:solidFill>
              </a:rPr>
              <a:t>Market data</a:t>
            </a:r>
          </a:p>
          <a:p>
            <a:endParaRPr lang="en-US" sz="2000" dirty="0">
              <a:solidFill>
                <a:schemeClr val="bg1"/>
              </a:solidFill>
            </a:endParaRPr>
          </a:p>
        </p:txBody>
      </p:sp>
      <p:sp>
        <p:nvSpPr>
          <p:cNvPr id="18" name="TextBox 17"/>
          <p:cNvSpPr txBox="1"/>
          <p:nvPr/>
        </p:nvSpPr>
        <p:spPr>
          <a:xfrm>
            <a:off x="9153097" y="2513338"/>
            <a:ext cx="1965278" cy="584775"/>
          </a:xfrm>
          <a:prstGeom prst="rect">
            <a:avLst/>
          </a:prstGeom>
          <a:noFill/>
        </p:spPr>
        <p:txBody>
          <a:bodyPr wrap="square" rtlCol="0">
            <a:spAutoFit/>
          </a:bodyPr>
          <a:lstStyle/>
          <a:p>
            <a:r>
              <a:rPr lang="en-US" sz="3200" b="1" dirty="0">
                <a:solidFill>
                  <a:schemeClr val="bg1"/>
                </a:solidFill>
              </a:rPr>
              <a:t>Device </a:t>
            </a:r>
          </a:p>
        </p:txBody>
      </p:sp>
      <p:sp>
        <p:nvSpPr>
          <p:cNvPr id="20" name="TextBox 19"/>
          <p:cNvSpPr txBox="1"/>
          <p:nvPr/>
        </p:nvSpPr>
        <p:spPr>
          <a:xfrm>
            <a:off x="9175840" y="2433905"/>
            <a:ext cx="2460006" cy="2616101"/>
          </a:xfrm>
          <a:prstGeom prst="rect">
            <a:avLst/>
          </a:prstGeom>
          <a:noFill/>
        </p:spPr>
        <p:txBody>
          <a:bodyPr wrap="square" rtlCol="0">
            <a:spAutoFit/>
          </a:bodyPr>
          <a:lstStyle/>
          <a:p>
            <a:endParaRPr lang="en-US" sz="3200" b="1" dirty="0">
              <a:solidFill>
                <a:schemeClr val="bg1"/>
              </a:solidFill>
            </a:endParaRPr>
          </a:p>
          <a:p>
            <a:r>
              <a:rPr lang="en-US" sz="1600" dirty="0">
                <a:solidFill>
                  <a:schemeClr val="bg1"/>
                </a:solidFill>
              </a:rPr>
              <a:t>Mobile</a:t>
            </a:r>
          </a:p>
          <a:p>
            <a:r>
              <a:rPr lang="en-US" sz="1600" dirty="0" err="1">
                <a:solidFill>
                  <a:schemeClr val="bg1"/>
                </a:solidFill>
              </a:rPr>
              <a:t>IoT</a:t>
            </a:r>
            <a:r>
              <a:rPr lang="en-US" sz="1600" dirty="0">
                <a:solidFill>
                  <a:schemeClr val="bg1"/>
                </a:solidFill>
              </a:rPr>
              <a:t> Sensors</a:t>
            </a:r>
          </a:p>
          <a:p>
            <a:r>
              <a:rPr lang="en-US" sz="1600" dirty="0">
                <a:solidFill>
                  <a:schemeClr val="bg1"/>
                </a:solidFill>
              </a:rPr>
              <a:t>GPS system</a:t>
            </a:r>
          </a:p>
          <a:p>
            <a:r>
              <a:rPr lang="en-US" sz="1600" dirty="0">
                <a:solidFill>
                  <a:schemeClr val="bg1"/>
                </a:solidFill>
              </a:rPr>
              <a:t>Drones</a:t>
            </a:r>
          </a:p>
          <a:p>
            <a:r>
              <a:rPr lang="en-US" sz="1600" dirty="0">
                <a:solidFill>
                  <a:schemeClr val="bg1"/>
                </a:solidFill>
              </a:rPr>
              <a:t>AgriTech Equip.</a:t>
            </a:r>
          </a:p>
          <a:p>
            <a:r>
              <a:rPr lang="en-US" sz="1600" dirty="0" err="1">
                <a:solidFill>
                  <a:schemeClr val="bg1"/>
                </a:solidFill>
              </a:rPr>
              <a:t>PoS</a:t>
            </a:r>
            <a:r>
              <a:rPr lang="en-US" sz="1600" dirty="0">
                <a:solidFill>
                  <a:schemeClr val="bg1"/>
                </a:solidFill>
              </a:rPr>
              <a:t> terminals</a:t>
            </a:r>
          </a:p>
          <a:p>
            <a:endParaRPr lang="en-US" sz="1600" dirty="0">
              <a:solidFill>
                <a:schemeClr val="accent1">
                  <a:lumMod val="50000"/>
                </a:schemeClr>
              </a:solidFill>
            </a:endParaRPr>
          </a:p>
          <a:p>
            <a:endParaRPr lang="en-US" sz="2000" dirty="0">
              <a:solidFill>
                <a:schemeClr val="bg1"/>
              </a:solidFill>
            </a:endParaRPr>
          </a:p>
        </p:txBody>
      </p:sp>
      <p:sp>
        <p:nvSpPr>
          <p:cNvPr id="22" name="Rectangle 21"/>
          <p:cNvSpPr/>
          <p:nvPr/>
        </p:nvSpPr>
        <p:spPr>
          <a:xfrm>
            <a:off x="130506" y="4720093"/>
            <a:ext cx="6156627" cy="931224"/>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rPr>
              <a:t>Crop Advisory, Financial Services, </a:t>
            </a:r>
          </a:p>
          <a:p>
            <a:r>
              <a:rPr lang="en-US" sz="2400" b="1" dirty="0">
                <a:solidFill>
                  <a:schemeClr val="bg1"/>
                </a:solidFill>
              </a:rPr>
              <a:t>Market Support Services  </a:t>
            </a:r>
            <a:endParaRPr lang="en-US" dirty="0">
              <a:solidFill>
                <a:schemeClr val="bg1"/>
              </a:solidFill>
            </a:endParaRPr>
          </a:p>
        </p:txBody>
      </p:sp>
      <p:sp>
        <p:nvSpPr>
          <p:cNvPr id="25" name="Rectangle 24"/>
          <p:cNvSpPr/>
          <p:nvPr/>
        </p:nvSpPr>
        <p:spPr>
          <a:xfrm>
            <a:off x="6499921" y="4727818"/>
            <a:ext cx="5306351" cy="931224"/>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bg1"/>
                </a:solidFill>
              </a:rPr>
              <a:t>Weather Advisory, Precision Agri. Advisory, Climate Advisory, Linking  Large Buyers And Farmers </a:t>
            </a:r>
          </a:p>
        </p:txBody>
      </p:sp>
      <p:sp>
        <p:nvSpPr>
          <p:cNvPr id="26" name="TextBox 25"/>
          <p:cNvSpPr txBox="1"/>
          <p:nvPr/>
        </p:nvSpPr>
        <p:spPr>
          <a:xfrm>
            <a:off x="698704" y="6107023"/>
            <a:ext cx="2204963" cy="369332"/>
          </a:xfrm>
          <a:prstGeom prst="rect">
            <a:avLst/>
          </a:prstGeom>
          <a:noFill/>
        </p:spPr>
        <p:txBody>
          <a:bodyPr wrap="none" rtlCol="0">
            <a:spAutoFit/>
          </a:bodyPr>
          <a:lstStyle/>
          <a:p>
            <a:r>
              <a:rPr lang="en-US" b="1" dirty="0">
                <a:solidFill>
                  <a:schemeClr val="bg1"/>
                </a:solidFill>
              </a:rPr>
              <a:t>Smallholder Farmers </a:t>
            </a:r>
          </a:p>
        </p:txBody>
      </p:sp>
      <p:sp>
        <p:nvSpPr>
          <p:cNvPr id="27" name="TextBox 26"/>
          <p:cNvSpPr txBox="1"/>
          <p:nvPr/>
        </p:nvSpPr>
        <p:spPr>
          <a:xfrm>
            <a:off x="9105619" y="6107023"/>
            <a:ext cx="2248180" cy="369332"/>
          </a:xfrm>
          <a:prstGeom prst="rect">
            <a:avLst/>
          </a:prstGeom>
          <a:noFill/>
        </p:spPr>
        <p:txBody>
          <a:bodyPr wrap="none" rtlCol="0">
            <a:spAutoFit/>
          </a:bodyPr>
          <a:lstStyle/>
          <a:p>
            <a:r>
              <a:rPr lang="en-US" b="1" dirty="0">
                <a:solidFill>
                  <a:schemeClr val="bg1"/>
                </a:solidFill>
              </a:rPr>
              <a:t>Commercial  Farmers </a:t>
            </a:r>
          </a:p>
        </p:txBody>
      </p:sp>
      <p:sp>
        <p:nvSpPr>
          <p:cNvPr id="28" name="TextBox 27"/>
          <p:cNvSpPr txBox="1"/>
          <p:nvPr/>
        </p:nvSpPr>
        <p:spPr>
          <a:xfrm>
            <a:off x="3395717" y="4010884"/>
            <a:ext cx="5146922" cy="584775"/>
          </a:xfrm>
          <a:prstGeom prst="rect">
            <a:avLst/>
          </a:prstGeom>
          <a:noFill/>
        </p:spPr>
        <p:txBody>
          <a:bodyPr wrap="none" rtlCol="0">
            <a:spAutoFit/>
          </a:bodyPr>
          <a:lstStyle/>
          <a:p>
            <a:r>
              <a:rPr lang="en-US" sz="3200" b="1" dirty="0">
                <a:solidFill>
                  <a:schemeClr val="accent1">
                    <a:lumMod val="50000"/>
                  </a:schemeClr>
                </a:solidFill>
              </a:rPr>
              <a:t>Digital Products and Services </a:t>
            </a:r>
          </a:p>
        </p:txBody>
      </p:sp>
      <p:cxnSp>
        <p:nvCxnSpPr>
          <p:cNvPr id="6" name="Straight Arrow Connector 5"/>
          <p:cNvCxnSpPr/>
          <p:nvPr/>
        </p:nvCxnSpPr>
        <p:spPr>
          <a:xfrm>
            <a:off x="3208819" y="3350091"/>
            <a:ext cx="1144817" cy="553169"/>
          </a:xfrm>
          <a:prstGeom prst="straightConnector1">
            <a:avLst/>
          </a:prstGeom>
          <a:ln w="92075">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7760701" y="3312178"/>
            <a:ext cx="935845" cy="693795"/>
          </a:xfrm>
          <a:prstGeom prst="straightConnector1">
            <a:avLst/>
          </a:prstGeom>
          <a:ln w="9207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9234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b="1" dirty="0">
                <a:solidFill>
                  <a:schemeClr val="accent5">
                    <a:lumMod val="75000"/>
                  </a:schemeClr>
                </a:solidFill>
                <a:effectLst>
                  <a:outerShdw blurRad="38100" dist="38100" dir="2700000" algn="tl">
                    <a:srgbClr val="000000">
                      <a:alpha val="43137"/>
                    </a:srgbClr>
                  </a:outerShdw>
                </a:effectLst>
              </a:rPr>
              <a:t>Agtech Innovations: Commercial Farming </a:t>
            </a:r>
          </a:p>
        </p:txBody>
      </p:sp>
      <p:pic>
        <p:nvPicPr>
          <p:cNvPr id="4" name="Picture 3"/>
          <p:cNvPicPr>
            <a:picLocks noChangeAspect="1"/>
          </p:cNvPicPr>
          <p:nvPr/>
        </p:nvPicPr>
        <p:blipFill>
          <a:blip r:embed="rId2"/>
          <a:stretch>
            <a:fillRect/>
          </a:stretch>
        </p:blipFill>
        <p:spPr>
          <a:xfrm>
            <a:off x="3425589" y="3086870"/>
            <a:ext cx="5110660" cy="3272348"/>
          </a:xfrm>
          <a:prstGeom prst="rect">
            <a:avLst/>
          </a:prstGeom>
        </p:spPr>
      </p:pic>
    </p:spTree>
    <p:extLst>
      <p:ext uri="{BB962C8B-B14F-4D97-AF65-F5344CB8AC3E}">
        <p14:creationId xmlns:p14="http://schemas.microsoft.com/office/powerpoint/2010/main" val="2876934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r>
              <a:rPr lang="en-US" sz="3600" b="1" dirty="0" err="1">
                <a:solidFill>
                  <a:srgbClr val="002060"/>
                </a:solidFill>
                <a:effectLst>
                  <a:outerShdw blurRad="38100" dist="38100" dir="2700000" algn="tl">
                    <a:srgbClr val="000000">
                      <a:alpha val="43137"/>
                    </a:srgbClr>
                  </a:outerShdw>
                </a:effectLst>
              </a:rPr>
              <a:t>Augmenta</a:t>
            </a:r>
            <a:r>
              <a:rPr lang="en-US" sz="3600" b="1" dirty="0">
                <a:solidFill>
                  <a:srgbClr val="002060"/>
                </a:solidFill>
                <a:effectLst>
                  <a:outerShdw blurRad="38100" dist="38100" dir="2700000" algn="tl">
                    <a:srgbClr val="000000">
                      <a:alpha val="43137"/>
                    </a:srgbClr>
                  </a:outerShdw>
                </a:effectLst>
              </a:rPr>
              <a:t>: Field Analyzer (Greece)</a:t>
            </a:r>
            <a:br>
              <a:rPr lang="en-US" sz="3600" b="1" dirty="0">
                <a:solidFill>
                  <a:srgbClr val="002060"/>
                </a:solidFill>
                <a:effectLst>
                  <a:outerShdw blurRad="38100" dist="38100" dir="2700000" algn="tl">
                    <a:srgbClr val="000000">
                      <a:alpha val="43137"/>
                    </a:srgbClr>
                  </a:outerShdw>
                </a:effectLst>
              </a:rPr>
            </a:br>
            <a:endParaRPr lang="en-US" sz="3600"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19133" y="1780899"/>
            <a:ext cx="6772422" cy="4351338"/>
          </a:xfrm>
        </p:spPr>
        <p:txBody>
          <a:bodyPr>
            <a:normAutofit/>
          </a:bodyPr>
          <a:lstStyle/>
          <a:p>
            <a:pPr marL="0" indent="0">
              <a:buNone/>
            </a:pPr>
            <a:r>
              <a:rPr lang="en-US" sz="2200" b="1" dirty="0"/>
              <a:t> </a:t>
            </a:r>
            <a:endParaRPr lang="en-US" sz="2200" dirty="0"/>
          </a:p>
          <a:p>
            <a:pPr marL="0" indent="0">
              <a:buNone/>
            </a:pPr>
            <a:endParaRPr lang="en-US" sz="2200" b="1" dirty="0"/>
          </a:p>
        </p:txBody>
      </p:sp>
      <p:pic>
        <p:nvPicPr>
          <p:cNvPr id="4" name="Picture 3"/>
          <p:cNvPicPr>
            <a:picLocks noChangeAspect="1"/>
          </p:cNvPicPr>
          <p:nvPr/>
        </p:nvPicPr>
        <p:blipFill>
          <a:blip r:embed="rId3"/>
          <a:stretch>
            <a:fillRect/>
          </a:stretch>
        </p:blipFill>
        <p:spPr>
          <a:xfrm>
            <a:off x="374110" y="846795"/>
            <a:ext cx="10979690" cy="5890904"/>
          </a:xfrm>
          <a:prstGeom prst="rect">
            <a:avLst/>
          </a:prstGeom>
        </p:spPr>
      </p:pic>
      <p:sp>
        <p:nvSpPr>
          <p:cNvPr id="6" name="Rectangle 5"/>
          <p:cNvSpPr/>
          <p:nvPr/>
        </p:nvSpPr>
        <p:spPr>
          <a:xfrm>
            <a:off x="374112" y="4989412"/>
            <a:ext cx="10979688" cy="1748287"/>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t> </a:t>
            </a:r>
            <a:r>
              <a:rPr lang="en-US" sz="2800" dirty="0"/>
              <a:t>“Field Analyzer” to help farmers accurately fertilize and spray their fields.  </a:t>
            </a:r>
            <a:r>
              <a:rPr lang="en-US" sz="2800" b="1" dirty="0"/>
              <a:t> </a:t>
            </a:r>
          </a:p>
          <a:p>
            <a:r>
              <a:rPr lang="en-US" sz="2400" b="1" dirty="0">
                <a:solidFill>
                  <a:srgbClr val="FFC000"/>
                </a:solidFill>
                <a:effectLst>
                  <a:outerShdw blurRad="38100" dist="38100" dir="2700000" algn="tl">
                    <a:srgbClr val="000000">
                      <a:alpha val="43137"/>
                    </a:srgbClr>
                  </a:outerShdw>
                </a:effectLst>
              </a:rPr>
              <a:t>improve crop yields by up to 12%, </a:t>
            </a:r>
          </a:p>
          <a:p>
            <a:r>
              <a:rPr lang="en-US" sz="2400" b="1" dirty="0">
                <a:solidFill>
                  <a:srgbClr val="FFC000"/>
                </a:solidFill>
                <a:effectLst>
                  <a:outerShdw blurRad="38100" dist="38100" dir="2700000" algn="tl">
                    <a:srgbClr val="000000">
                      <a:alpha val="43137"/>
                    </a:srgbClr>
                  </a:outerShdw>
                </a:effectLst>
              </a:rPr>
              <a:t>Reduce fertilizer use by 15%.</a:t>
            </a:r>
          </a:p>
        </p:txBody>
      </p:sp>
    </p:spTree>
    <p:extLst>
      <p:ext uri="{BB962C8B-B14F-4D97-AF65-F5344CB8AC3E}">
        <p14:creationId xmlns:p14="http://schemas.microsoft.com/office/powerpoint/2010/main" val="1351490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err="1">
                <a:solidFill>
                  <a:srgbClr val="002060"/>
                </a:solidFill>
                <a:effectLst>
                  <a:outerShdw blurRad="38100" dist="38100" dir="2700000" algn="tl">
                    <a:srgbClr val="000000">
                      <a:alpha val="43137"/>
                    </a:srgbClr>
                  </a:outerShdw>
                </a:effectLst>
              </a:rPr>
              <a:t>Mootral</a:t>
            </a:r>
            <a:r>
              <a:rPr lang="en-US" sz="3600" b="1" dirty="0">
                <a:solidFill>
                  <a:srgbClr val="002060"/>
                </a:solidFill>
                <a:effectLst>
                  <a:outerShdw blurRad="38100" dist="38100" dir="2700000" algn="tl">
                    <a:srgbClr val="000000">
                      <a:alpha val="43137"/>
                    </a:srgbClr>
                  </a:outerShdw>
                </a:effectLst>
              </a:rPr>
              <a:t>: Creates climate smart cows (Denmark)</a:t>
            </a:r>
            <a:br>
              <a:rPr lang="en-US" sz="3600" b="1" dirty="0">
                <a:solidFill>
                  <a:srgbClr val="002060"/>
                </a:solidFill>
                <a:effectLst>
                  <a:outerShdw blurRad="38100" dist="38100" dir="2700000" algn="tl">
                    <a:srgbClr val="000000">
                      <a:alpha val="43137"/>
                    </a:srgbClr>
                  </a:outerShdw>
                </a:effectLst>
              </a:rPr>
            </a:br>
            <a:endParaRPr lang="en-US" sz="3600" b="1" dirty="0">
              <a:solidFill>
                <a:srgbClr val="002060"/>
              </a:solidFill>
              <a:effectLst>
                <a:outerShdw blurRad="38100" dist="38100" dir="2700000" algn="tl">
                  <a:srgbClr val="000000">
                    <a:alpha val="43137"/>
                  </a:srgbClr>
                </a:outerShdw>
              </a:effectLst>
            </a:endParaRPr>
          </a:p>
        </p:txBody>
      </p:sp>
      <p:pic>
        <p:nvPicPr>
          <p:cNvPr id="4" name="Picture 3"/>
          <p:cNvPicPr>
            <a:picLocks noChangeAspect="1"/>
          </p:cNvPicPr>
          <p:nvPr/>
        </p:nvPicPr>
        <p:blipFill rotWithShape="1">
          <a:blip r:embed="rId2"/>
          <a:srcRect l="9757"/>
          <a:stretch/>
        </p:blipFill>
        <p:spPr>
          <a:xfrm>
            <a:off x="838200" y="1292869"/>
            <a:ext cx="11018496" cy="5474013"/>
          </a:xfrm>
          <a:prstGeom prst="rect">
            <a:avLst/>
          </a:prstGeom>
        </p:spPr>
      </p:pic>
      <p:pic>
        <p:nvPicPr>
          <p:cNvPr id="5" name="Picture 4"/>
          <p:cNvPicPr>
            <a:picLocks noChangeAspect="1"/>
          </p:cNvPicPr>
          <p:nvPr/>
        </p:nvPicPr>
        <p:blipFill>
          <a:blip r:embed="rId3"/>
          <a:stretch>
            <a:fillRect/>
          </a:stretch>
        </p:blipFill>
        <p:spPr>
          <a:xfrm>
            <a:off x="7521272" y="1292869"/>
            <a:ext cx="3514867" cy="2343245"/>
          </a:xfrm>
          <a:prstGeom prst="rect">
            <a:avLst/>
          </a:prstGeom>
        </p:spPr>
      </p:pic>
      <p:sp>
        <p:nvSpPr>
          <p:cNvPr id="6" name="Rectangle 5"/>
          <p:cNvSpPr/>
          <p:nvPr/>
        </p:nvSpPr>
        <p:spPr>
          <a:xfrm>
            <a:off x="838200" y="5463783"/>
            <a:ext cx="11018496" cy="1303099"/>
          </a:xfrm>
          <a:prstGeom prst="rect">
            <a:avLst/>
          </a:prstGeom>
          <a:solidFill>
            <a:schemeClr val="bg2">
              <a:lumMod val="2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t>Helps the livestock sector cut greenhouse gas (GHG) emissions with a natural feed supplement. </a:t>
            </a:r>
          </a:p>
          <a:p>
            <a:endParaRPr lang="en-US" sz="2400" dirty="0"/>
          </a:p>
          <a:p>
            <a:r>
              <a:rPr lang="en-US" sz="2400" dirty="0"/>
              <a:t>It reduces the amount of methane cows and cow waste releases, </a:t>
            </a:r>
            <a:r>
              <a:rPr lang="en-US" sz="2400" b="1" dirty="0">
                <a:solidFill>
                  <a:srgbClr val="FFC000"/>
                </a:solidFill>
                <a:effectLst>
                  <a:outerShdw blurRad="38100" dist="38100" dir="2700000" algn="tl">
                    <a:srgbClr val="000000">
                      <a:alpha val="43137"/>
                    </a:srgbClr>
                  </a:outerShdw>
                </a:effectLst>
              </a:rPr>
              <a:t>by up to 30%</a:t>
            </a:r>
          </a:p>
        </p:txBody>
      </p:sp>
    </p:spTree>
    <p:extLst>
      <p:ext uri="{BB962C8B-B14F-4D97-AF65-F5344CB8AC3E}">
        <p14:creationId xmlns:p14="http://schemas.microsoft.com/office/powerpoint/2010/main" val="41452698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nxnoi3W3SN.qzqpW4N2c3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tFpcvZDrT6mvxlGkYHJbig"/>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4A3277B7707A48B0E1B9AC835E8163" ma:contentTypeVersion="13" ma:contentTypeDescription="Create a new document." ma:contentTypeScope="" ma:versionID="1524465e898d348099491d71be7147e3">
  <xsd:schema xmlns:xsd="http://www.w3.org/2001/XMLSchema" xmlns:xs="http://www.w3.org/2001/XMLSchema" xmlns:p="http://schemas.microsoft.com/office/2006/metadata/properties" xmlns:ns3="aa3449fd-d373-417f-9c8d-cf261ce8b785" xmlns:ns4="eda4fd43-f936-4ced-9b4a-46c1ef7d5473" targetNamespace="http://schemas.microsoft.com/office/2006/metadata/properties" ma:root="true" ma:fieldsID="cf4d3e06d5eb8bcd1e9fa8cc247a8206" ns3:_="" ns4:_="">
    <xsd:import namespace="aa3449fd-d373-417f-9c8d-cf261ce8b785"/>
    <xsd:import namespace="eda4fd43-f936-4ced-9b4a-46c1ef7d547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449fd-d373-417f-9c8d-cf261ce8b78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a4fd43-f936-4ced-9b4a-46c1ef7d5473"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B24F7C3-D3DF-487D-8E82-2BF57D4879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449fd-d373-417f-9c8d-cf261ce8b785"/>
    <ds:schemaRef ds:uri="eda4fd43-f936-4ced-9b4a-46c1ef7d547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6E60B2-CC21-4C3E-8EDA-28BB1AD921EC}">
  <ds:schemaRefs>
    <ds:schemaRef ds:uri="http://schemas.microsoft.com/sharepoint/v3/contenttype/forms"/>
  </ds:schemaRefs>
</ds:datastoreItem>
</file>

<file path=customXml/itemProps3.xml><?xml version="1.0" encoding="utf-8"?>
<ds:datastoreItem xmlns:ds="http://schemas.openxmlformats.org/officeDocument/2006/customXml" ds:itemID="{5A84B9CB-FBBB-4F4B-B7D7-D3C3262C02A9}">
  <ds:schemaRefs>
    <ds:schemaRef ds:uri="http://purl.org/dc/elements/1.1/"/>
    <ds:schemaRef ds:uri="http://www.w3.org/XML/1998/namespace"/>
    <ds:schemaRef ds:uri="http://purl.org/dc/terms/"/>
    <ds:schemaRef ds:uri="http://schemas.microsoft.com/office/infopath/2007/PartnerControls"/>
    <ds:schemaRef ds:uri="aa3449fd-d373-417f-9c8d-cf261ce8b785"/>
    <ds:schemaRef ds:uri="http://schemas.microsoft.com/office/2006/documentManagement/types"/>
    <ds:schemaRef ds:uri="http://schemas.microsoft.com/office/2006/metadata/properties"/>
    <ds:schemaRef ds:uri="http://schemas.openxmlformats.org/package/2006/metadata/core-properties"/>
    <ds:schemaRef ds:uri="eda4fd43-f936-4ced-9b4a-46c1ef7d5473"/>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3123</TotalTime>
  <Words>1635</Words>
  <Application>Microsoft Office PowerPoint</Application>
  <PresentationFormat>Widescreen</PresentationFormat>
  <Paragraphs>323</Paragraphs>
  <Slides>40</Slides>
  <Notes>22</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54" baseType="lpstr">
      <vt:lpstr>Helvetica Neue LT Std 55 Roman</vt:lpstr>
      <vt:lpstr>Helvetica Neue LT Std 75</vt:lpstr>
      <vt:lpstr>Homebase 12 Light</vt:lpstr>
      <vt:lpstr>Lato</vt:lpstr>
      <vt:lpstr>Roboto</vt:lpstr>
      <vt:lpstr>宋体</vt:lpstr>
      <vt:lpstr>맑은 고딕</vt:lpstr>
      <vt:lpstr>Arial</vt:lpstr>
      <vt:lpstr>Calibri</vt:lpstr>
      <vt:lpstr>Calibri Light</vt:lpstr>
      <vt:lpstr>Gill Sans MT</vt:lpstr>
      <vt:lpstr>Times New Roman</vt:lpstr>
      <vt:lpstr>Office Theme</vt:lpstr>
      <vt:lpstr>think-cell Slide</vt:lpstr>
      <vt:lpstr>A Global Landscape of Digital Agriculture Technologies (DATs)</vt:lpstr>
      <vt:lpstr>PowerPoint Presentation</vt:lpstr>
      <vt:lpstr>PowerPoint Presentation</vt:lpstr>
      <vt:lpstr>Map Of Technologies And Maturity</vt:lpstr>
      <vt:lpstr>PowerPoint Presentation</vt:lpstr>
      <vt:lpstr>Global Agtech Landscape </vt:lpstr>
      <vt:lpstr>Agtech Innovations: Commercial Farming </vt:lpstr>
      <vt:lpstr>Augmenta: Field Analyzer (Greece) </vt:lpstr>
      <vt:lpstr>Mootral: Creates climate smart cows (Denmark) </vt:lpstr>
      <vt:lpstr>EarthSense: Small robot for surveying trial plots new crop varieties (USA) </vt:lpstr>
      <vt:lpstr>AgriDigital: The cloud-based commodity management platform that transforms  value chain (Australia)</vt:lpstr>
      <vt:lpstr>Hectare Agritech: Blockchain-based trading platforms for grain and livestock buyers and sellers (UK) </vt:lpstr>
      <vt:lpstr>Cropx: Cloud-based Data-driven Farming (Israel)</vt:lpstr>
      <vt:lpstr>Agtech:  Smallholder farmers </vt:lpstr>
      <vt:lpstr>Agricultural Productivity </vt:lpstr>
      <vt:lpstr>InCeres: A soil fertility cloud processing firm (Brazil)</vt:lpstr>
      <vt:lpstr>PowerPoint Presentation</vt:lpstr>
      <vt:lpstr>Digital Green: Digital extension of agricultural best practices</vt:lpstr>
      <vt:lpstr>Stellapps: One-stop dairy supply chain via IoT solutions (India)  </vt:lpstr>
      <vt:lpstr>Market Linkages </vt:lpstr>
      <vt:lpstr>M-shamba: Market linkages through Interactive Voice Service  </vt:lpstr>
      <vt:lpstr>TruTrue Africa </vt:lpstr>
      <vt:lpstr>Mei Cai: online platform that connects farmers to small and medium-sized restaurants (China) </vt:lpstr>
      <vt:lpstr>PowerPoint Presentation</vt:lpstr>
      <vt:lpstr>Taobao: Digital technology and e-platforms for agricultural and rural development (China)</vt:lpstr>
      <vt:lpstr>Top products sold online from Taobao Villages</vt:lpstr>
      <vt:lpstr>Farmer Financial Inclusion </vt:lpstr>
      <vt:lpstr>TaniHub a digital marketplace app: Connecting Farmers with Investors (Indonesia) </vt:lpstr>
      <vt:lpstr>ProducePay: Comprehensive financial services to growers, shippers, distributors, and traders (Mexico) </vt:lpstr>
      <vt:lpstr>PowerPoint Presentation</vt:lpstr>
      <vt:lpstr>FarmDrive: Alternative credit score for smallholder farmers (Kenya)</vt:lpstr>
      <vt:lpstr>Data Analytics and Agricultural Intelligence </vt:lpstr>
      <vt:lpstr>PowerPoint Presentation</vt:lpstr>
      <vt:lpstr>Ignitia: a weather forecasting company (Nigeria) </vt:lpstr>
      <vt:lpstr>Energy for agriculture</vt:lpstr>
      <vt:lpstr>PowerPoint Presentation</vt:lpstr>
      <vt:lpstr>Agtech Global Ecosystem </vt:lpstr>
      <vt:lpstr>PowerPoint Presentation</vt:lpstr>
      <vt:lpstr>Startup Nation: Israel  </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Vivek Prasad</dc:creator>
  <cp:lastModifiedBy>Jisun Kim</cp:lastModifiedBy>
  <cp:revision>401</cp:revision>
  <dcterms:created xsi:type="dcterms:W3CDTF">2019-08-12T15:06:38Z</dcterms:created>
  <dcterms:modified xsi:type="dcterms:W3CDTF">2019-08-23T12:13:53Z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0x010100884A3277B7707A48B0E1B9AC835E8163</vt:lpwstr>
  </property>
</Properties>
</file>